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0" r:id="rId2"/>
    <p:sldId id="301" r:id="rId3"/>
    <p:sldId id="302" r:id="rId4"/>
    <p:sldId id="283" r:id="rId5"/>
    <p:sldId id="288" r:id="rId6"/>
    <p:sldId id="298" r:id="rId7"/>
    <p:sldId id="299" r:id="rId8"/>
    <p:sldId id="290" r:id="rId9"/>
    <p:sldId id="291" r:id="rId10"/>
    <p:sldId id="292" r:id="rId11"/>
    <p:sldId id="293" r:id="rId12"/>
    <p:sldId id="294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A1F2FD"/>
    <a:srgbClr val="CC3300"/>
    <a:srgbClr val="F3CEF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25B7-C94E-4DB5-938B-A79D5A46C05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25D2-9317-44A3-8E01-A0371534F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13DF82-B4F1-4B46-833D-0921A17F8FCA}" type="slidenum">
              <a:rPr lang="vi-VN" altLang="en-US" smtClean="0"/>
              <a:pPr>
                <a:spcBef>
                  <a:spcPct val="0"/>
                </a:spcBef>
              </a:pPr>
              <a:t>13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6179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181-DF01-4129-93FB-A6C716907CB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D679-3D59-4878-AECB-0B17FDD11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587A3-5C28-439A-BCC0-64B3027F480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4114-EF4A-44C0-807A-6BA96589E14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D2047-BFC0-4058-AFB6-98720128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956B-B754-4EC9-97AF-C1B325B1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79ABA-C93A-4495-8BFF-E324B97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0641E-75D8-45E2-BF3D-F97DD85F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2335B2-E8B0-4DEC-8B4A-EE674C4B8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06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3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4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3000" r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2D54-F64F-4EBB-8EE1-982732B33C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1462-4456-4DBD-A5C5-435B93C7C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82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107.jp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02.wmf"/><Relationship Id="rId17" Type="http://schemas.openxmlformats.org/officeDocument/2006/relationships/image" Target="../media/image104.wmf"/><Relationship Id="rId2" Type="http://schemas.openxmlformats.org/officeDocument/2006/relationships/image" Target="../media/image96.emf"/><Relationship Id="rId16" Type="http://schemas.openxmlformats.org/officeDocument/2006/relationships/oleObject" Target="../embeddings/oleObject67.bin"/><Relationship Id="rId20" Type="http://schemas.openxmlformats.org/officeDocument/2006/relationships/image" Target="../media/image10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51.png"/><Relationship Id="rId10" Type="http://schemas.openxmlformats.org/officeDocument/2006/relationships/image" Target="../media/image101.wmf"/><Relationship Id="rId19" Type="http://schemas.openxmlformats.org/officeDocument/2006/relationships/image" Target="../media/image105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0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12.wmf"/><Relationship Id="rId17" Type="http://schemas.openxmlformats.org/officeDocument/2006/relationships/image" Target="../media/image107.jpg"/><Relationship Id="rId2" Type="http://schemas.openxmlformats.org/officeDocument/2006/relationships/image" Target="../media/image96.emf"/><Relationship Id="rId16" Type="http://schemas.openxmlformats.org/officeDocument/2006/relationships/image" Target="../media/image10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114.emf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06.gif"/><Relationship Id="rId3" Type="http://schemas.openxmlformats.org/officeDocument/2006/relationships/image" Target="../media/image114.emf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07.jp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17.png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6.wmf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emf"/><Relationship Id="rId28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29.w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7.emf"/><Relationship Id="rId30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oleObject" Target="../embeddings/oleObject8.bin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31.emf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30.emf"/><Relationship Id="rId28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32.emf"/><Relationship Id="rId30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2.wmf"/><Relationship Id="rId18" Type="http://schemas.openxmlformats.org/officeDocument/2006/relationships/image" Target="../media/image46.emf"/><Relationship Id="rId3" Type="http://schemas.openxmlformats.org/officeDocument/2006/relationships/image" Target="../media/image36.jpe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5.emf"/><Relationship Id="rId2" Type="http://schemas.openxmlformats.org/officeDocument/2006/relationships/image" Target="../media/image35.gif"/><Relationship Id="rId16" Type="http://schemas.openxmlformats.org/officeDocument/2006/relationships/image" Target="../media/image44.wmf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1.wmf"/><Relationship Id="rId5" Type="http://schemas.openxmlformats.org/officeDocument/2006/relationships/image" Target="../media/image37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0.emf"/><Relationship Id="rId1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51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9.wmf"/><Relationship Id="rId9" Type="http://schemas.openxmlformats.org/officeDocument/2006/relationships/image" Target="../media/image5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1.wmf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68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2" Type="http://schemas.openxmlformats.org/officeDocument/2006/relationships/image" Target="../media/image53.emf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1.bin"/><Relationship Id="rId32" Type="http://schemas.openxmlformats.org/officeDocument/2006/relationships/image" Target="../media/image67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65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6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76.wmf"/><Relationship Id="rId26" Type="http://schemas.openxmlformats.org/officeDocument/2006/relationships/oleObject" Target="../embeddings/oleObject49.bin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79.wmf"/><Relationship Id="rId2" Type="http://schemas.openxmlformats.org/officeDocument/2006/relationships/image" Target="../media/image69.emf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image" Target="../media/image8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1.bin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50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45.bin"/><Relationship Id="rId31" Type="http://schemas.openxmlformats.org/officeDocument/2006/relationships/image" Target="../media/image82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74.wmf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92.wmf"/><Relationship Id="rId3" Type="http://schemas.openxmlformats.org/officeDocument/2006/relationships/image" Target="../media/image84.emf"/><Relationship Id="rId21" Type="http://schemas.openxmlformats.org/officeDocument/2006/relationships/image" Target="../media/image93.w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58.bin"/><Relationship Id="rId2" Type="http://schemas.openxmlformats.org/officeDocument/2006/relationships/image" Target="../media/image83.emf"/><Relationship Id="rId16" Type="http://schemas.openxmlformats.org/officeDocument/2006/relationships/image" Target="../media/image91.wmf"/><Relationship Id="rId20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95.gif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image" Target="../media/image94.wmf"/><Relationship Id="rId10" Type="http://schemas.openxmlformats.org/officeDocument/2006/relationships/image" Target="../media/image88.wmf"/><Relationship Id="rId19" Type="http://schemas.openxmlformats.org/officeDocument/2006/relationships/image" Target="../media/image51.png"/><Relationship Id="rId4" Type="http://schemas.openxmlformats.org/officeDocument/2006/relationships/image" Target="../media/image85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90.wmf"/><Relationship Id="rId22" Type="http://schemas.openxmlformats.org/officeDocument/2006/relationships/oleObject" Target="../embeddings/oleObject6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" y="36354"/>
            <a:ext cx="1682528" cy="1704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96" y="-46763"/>
            <a:ext cx="1970846" cy="1641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9184" y="76199"/>
            <a:ext cx="9398731" cy="697627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7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THCS NGUYỄN DU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1881" y="773826"/>
            <a:ext cx="7963437" cy="1727201"/>
          </a:xfrm>
          <a:prstGeom prst="rect">
            <a:avLst/>
          </a:prstGeom>
          <a:noFill/>
        </p:spPr>
        <p:txBody>
          <a:bodyPr wrap="square" lIns="121917" tIns="60958" rIns="121917" bIns="60958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B316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311" y="2242713"/>
            <a:ext cx="12014931" cy="178510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5400" b="1" u="sng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u="sng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5400" b="1" cap="all" dirty="0">
              <a:ln/>
              <a:solidFill>
                <a:srgbClr val="190C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599" y="4122116"/>
            <a:ext cx="5453942" cy="1107992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ĐỖ THỊ THU HOA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9A4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3" y="2877072"/>
            <a:ext cx="4382993" cy="28414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90231" y="1068619"/>
            <a:ext cx="4644049" cy="434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050" y="1049348"/>
            <a:ext cx="226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CM:                                      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782012"/>
              </p:ext>
            </p:extLst>
          </p:nvPr>
        </p:nvGraphicFramePr>
        <p:xfrm>
          <a:off x="5864225" y="1052513"/>
          <a:ext cx="1993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052513"/>
                        <a:ext cx="19939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42413"/>
              </p:ext>
            </p:extLst>
          </p:nvPr>
        </p:nvGraphicFramePr>
        <p:xfrm>
          <a:off x="4895098" y="5236637"/>
          <a:ext cx="27352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03040" progId="Equation.DSMT4">
                  <p:embed/>
                </p:oleObj>
              </mc:Choice>
              <mc:Fallback>
                <p:oleObj name="Equation" r:id="rId5" imgW="1168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098" y="5236637"/>
                        <a:ext cx="27352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673653" y="1569407"/>
            <a:ext cx="5286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7776"/>
              </p:ext>
            </p:extLst>
          </p:nvPr>
        </p:nvGraphicFramePr>
        <p:xfrm>
          <a:off x="5609428" y="1601597"/>
          <a:ext cx="10985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28" y="1601597"/>
                        <a:ext cx="10985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86273"/>
              </p:ext>
            </p:extLst>
          </p:nvPr>
        </p:nvGraphicFramePr>
        <p:xfrm>
          <a:off x="7037176" y="1608372"/>
          <a:ext cx="11001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164880" progId="Equation.DSMT4">
                  <p:embed/>
                </p:oleObj>
              </mc:Choice>
              <mc:Fallback>
                <p:oleObj name="Equation" r:id="rId9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176" y="1608372"/>
                        <a:ext cx="11001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603060"/>
              </p:ext>
            </p:extLst>
          </p:nvPr>
        </p:nvGraphicFramePr>
        <p:xfrm>
          <a:off x="5011738" y="2105025"/>
          <a:ext cx="223996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622080" progId="Equation.DSMT4">
                  <p:embed/>
                </p:oleObj>
              </mc:Choice>
              <mc:Fallback>
                <p:oleObj name="Equation" r:id="rId11" imgW="11048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2105025"/>
                        <a:ext cx="2239962" cy="1314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206136" y="2877072"/>
            <a:ext cx="49349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AC) </a:t>
            </a:r>
          </a:p>
        </p:txBody>
      </p:sp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81479"/>
              </p:ext>
            </p:extLst>
          </p:nvPr>
        </p:nvGraphicFramePr>
        <p:xfrm>
          <a:off x="4956245" y="3703908"/>
          <a:ext cx="15160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177480" progId="Equation.DSMT4">
                  <p:embed/>
                </p:oleObj>
              </mc:Choice>
              <mc:Fallback>
                <p:oleObj name="Equation" r:id="rId13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245" y="3703908"/>
                        <a:ext cx="15160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16232" b="18666"/>
          <a:stretch>
            <a:fillRect/>
          </a:stretch>
        </p:blipFill>
        <p:spPr bwMode="auto">
          <a:xfrm>
            <a:off x="6446166" y="3713750"/>
            <a:ext cx="412839" cy="338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94690"/>
              </p:ext>
            </p:extLst>
          </p:nvPr>
        </p:nvGraphicFramePr>
        <p:xfrm>
          <a:off x="6859005" y="3689323"/>
          <a:ext cx="21129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440" imgH="203040" progId="Equation.DSMT4">
                  <p:embed/>
                </p:oleObj>
              </mc:Choice>
              <mc:Fallback>
                <p:oleObj name="Equation" r:id="rId16" imgW="901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005" y="3689323"/>
                        <a:ext cx="21129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39249"/>
              </p:ext>
            </p:extLst>
          </p:nvPr>
        </p:nvGraphicFramePr>
        <p:xfrm>
          <a:off x="4942641" y="4222002"/>
          <a:ext cx="21431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400" imgH="393480" progId="Equation.DSMT4">
                  <p:embed/>
                </p:oleObj>
              </mc:Choice>
              <mc:Fallback>
                <p:oleObj name="Equation" r:id="rId18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641" y="4222002"/>
                        <a:ext cx="2143125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7011764" y="4426658"/>
            <a:ext cx="493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tsđd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896" y="768176"/>
            <a:ext cx="1417211" cy="14172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57"/>
            <a:ext cx="1646557" cy="1719557"/>
          </a:xfrm>
          <a:prstGeom prst="rect">
            <a:avLst/>
          </a:prstGeom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88326A04-ED81-DE00-23C5-5EA975D7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84" y="92237"/>
            <a:ext cx="8802806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3" y="2877072"/>
            <a:ext cx="4382993" cy="284143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585746" y="1213603"/>
            <a:ext cx="4644049" cy="434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93002" y="1181137"/>
            <a:ext cx="226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CM:                                      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728453" y="1637080"/>
            <a:ext cx="2463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95529"/>
              </p:ext>
            </p:extLst>
          </p:nvPr>
        </p:nvGraphicFramePr>
        <p:xfrm>
          <a:off x="5516390" y="2118363"/>
          <a:ext cx="242093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545760" progId="Equation.DSMT4">
                  <p:embed/>
                </p:oleObj>
              </mc:Choice>
              <mc:Fallback>
                <p:oleObj name="Equation" r:id="rId3" imgW="11937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390" y="2118363"/>
                        <a:ext cx="2420938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7315789" y="2682937"/>
            <a:ext cx="4679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3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41117"/>
              </p:ext>
            </p:extLst>
          </p:nvPr>
        </p:nvGraphicFramePr>
        <p:xfrm>
          <a:off x="5505410" y="3454921"/>
          <a:ext cx="4460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10" y="3454921"/>
                        <a:ext cx="4460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951497" y="3387980"/>
            <a:ext cx="493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4944" y="1183180"/>
            <a:ext cx="294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. MH = MC .MD </a:t>
            </a:r>
            <a:endParaRPr lang="en-US" sz="2400" dirty="0"/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20704"/>
              </p:ext>
            </p:extLst>
          </p:nvPr>
        </p:nvGraphicFramePr>
        <p:xfrm>
          <a:off x="5505410" y="3871769"/>
          <a:ext cx="1962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177480" progId="Equation.DSMT4">
                  <p:embed/>
                </p:oleObj>
              </mc:Choice>
              <mc:Fallback>
                <p:oleObj name="Equation" r:id="rId7" imgW="838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10" y="3871769"/>
                        <a:ext cx="19621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7411325" y="3865352"/>
            <a:ext cx="92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326343" y="4349932"/>
            <a:ext cx="52841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∆MAO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59362"/>
              </p:ext>
            </p:extLst>
          </p:nvPr>
        </p:nvGraphicFramePr>
        <p:xfrm>
          <a:off x="5454184" y="4879063"/>
          <a:ext cx="344963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73120" imgH="228600" progId="Equation.DSMT4">
                  <p:embed/>
                </p:oleObj>
              </mc:Choice>
              <mc:Fallback>
                <p:oleObj name="Equation" r:id="rId9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184" y="4879063"/>
                        <a:ext cx="344963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29688"/>
              </p:ext>
            </p:extLst>
          </p:nvPr>
        </p:nvGraphicFramePr>
        <p:xfrm>
          <a:off x="6277671" y="5444060"/>
          <a:ext cx="3092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20480" imgH="228600" progId="Equation.DSMT4">
                  <p:embed/>
                </p:oleObj>
              </mc:Choice>
              <mc:Fallback>
                <p:oleObj name="Equation" r:id="rId11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671" y="5444060"/>
                        <a:ext cx="3092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495041" y="5481516"/>
            <a:ext cx="2463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19603"/>
              </p:ext>
            </p:extLst>
          </p:nvPr>
        </p:nvGraphicFramePr>
        <p:xfrm>
          <a:off x="5585746" y="6046513"/>
          <a:ext cx="4521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30320" imgH="228600" progId="Equation.DSMT4">
                  <p:embed/>
                </p:oleObj>
              </mc:Choice>
              <mc:Fallback>
                <p:oleObj name="Equation" r:id="rId13" imgW="1930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46" y="6046513"/>
                        <a:ext cx="4521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12" y="2877071"/>
            <a:ext cx="4382993" cy="28414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896" y="768176"/>
            <a:ext cx="1417211" cy="14172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66320" y="663341"/>
            <a:ext cx="105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Gọi H là giao điểm của MO và AB . Chứng minh : MO . MH = MC .MD  </a:t>
            </a:r>
          </a:p>
          <a:p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57"/>
            <a:ext cx="1646557" cy="1719557"/>
          </a:xfrm>
          <a:prstGeom prst="rect">
            <a:avLst/>
          </a:prstGeom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AD4113F7-EE2E-67C0-1010-08767F74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84" y="92237"/>
            <a:ext cx="8802806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9" grpId="0"/>
      <p:bldP spid="31" grpId="0"/>
      <p:bldP spid="32" grpId="0"/>
      <p:bldP spid="34" grpId="0"/>
      <p:bldP spid="38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3" y="2877072"/>
            <a:ext cx="4382993" cy="28414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2" y="2877071"/>
            <a:ext cx="4382993" cy="284143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41861" y="1144513"/>
            <a:ext cx="92850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CM: </a:t>
            </a:r>
            <a:r>
              <a:rPr lang="vi-VN" sz="2400" dirty="0"/>
              <a:t>Chứng minh: 5 điểm O, N, A , M ,B cùng thuộc 1 đường 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750108" y="3561359"/>
            <a:ext cx="6407118" cy="2492487"/>
            <a:chOff x="354712" y="7295467"/>
            <a:chExt cx="5900503" cy="2492487"/>
          </a:xfrm>
        </p:grpSpPr>
        <p:sp>
          <p:nvSpPr>
            <p:cNvPr id="51" name="TextBox 50"/>
            <p:cNvSpPr txBox="1"/>
            <p:nvPr/>
          </p:nvSpPr>
          <p:spPr>
            <a:xfrm flipH="1">
              <a:off x="779742" y="7295467"/>
              <a:ext cx="5130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,M , 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đk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3448" y="9326289"/>
              <a:ext cx="5531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O, A , 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đk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7420" y="8294087"/>
              <a:ext cx="4957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O, B, 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đk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OM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3602116"/>
                </p:ext>
              </p:extLst>
            </p:nvPr>
          </p:nvGraphicFramePr>
          <p:xfrm>
            <a:off x="354712" y="7350474"/>
            <a:ext cx="561063" cy="406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440" imgH="152280" progId="Equation.DSMT4">
                    <p:embed/>
                  </p:oleObj>
                </mc:Choice>
                <mc:Fallback>
                  <p:oleObj name="Equation" r:id="rId4" imgW="19044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4712" y="7350474"/>
                          <a:ext cx="561063" cy="4066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495681" y="3058067"/>
            <a:ext cx="2775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∆ONM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4495681" y="5064416"/>
            <a:ext cx="2758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∆OAM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30947" y="4035122"/>
            <a:ext cx="2739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∆OBM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63680"/>
              </p:ext>
            </p:extLst>
          </p:nvPr>
        </p:nvGraphicFramePr>
        <p:xfrm>
          <a:off x="4711092" y="4602751"/>
          <a:ext cx="609236" cy="40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1092" y="4602751"/>
                        <a:ext cx="609236" cy="403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23114"/>
              </p:ext>
            </p:extLst>
          </p:nvPr>
        </p:nvGraphicFramePr>
        <p:xfrm>
          <a:off x="4711092" y="5646420"/>
          <a:ext cx="609236" cy="37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1092" y="5646420"/>
                        <a:ext cx="609236" cy="376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721309" y="1621957"/>
            <a:ext cx="532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89877"/>
              </p:ext>
            </p:extLst>
          </p:nvPr>
        </p:nvGraphicFramePr>
        <p:xfrm>
          <a:off x="4747046" y="2539602"/>
          <a:ext cx="17208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203040" progId="Equation.DSMT4">
                  <p:embed/>
                </p:oleObj>
              </mc:Choice>
              <mc:Fallback>
                <p:oleObj name="Equation" r:id="rId8" imgW="87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7046" y="2539602"/>
                        <a:ext cx="172085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 flipH="1">
            <a:off x="6304129" y="2481127"/>
            <a:ext cx="592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28744"/>
              </p:ext>
            </p:extLst>
          </p:nvPr>
        </p:nvGraphicFramePr>
        <p:xfrm>
          <a:off x="4721309" y="6193083"/>
          <a:ext cx="609236" cy="38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1309" y="6193083"/>
                        <a:ext cx="609236" cy="383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126157" y="6159065"/>
            <a:ext cx="6577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điểm O, N, A , M ,B cùng thuộc 1 đường tròn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" y="2874111"/>
            <a:ext cx="43830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57"/>
            <a:ext cx="1646557" cy="171955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93" y="4265954"/>
            <a:ext cx="1417211" cy="1417211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9617" y="680236"/>
            <a:ext cx="1190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Gọi N là trung điểm CD. Chứng minh: 5 điểm O, N, A , M ,B cùng thuộc 1 đường tròn.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E88DF678-377D-E37D-984C-C394ECD6D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84" y="92237"/>
            <a:ext cx="8802806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/>
      <p:bldP spid="56" grpId="0"/>
      <p:bldP spid="57" grpId="0"/>
      <p:bldP spid="60" grpId="0"/>
      <p:bldP spid="62" grpId="0"/>
      <p:bldP spid="64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900" y="87314"/>
            <a:ext cx="46434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HƯỚNG DẪN HỌC Ở NHÀ</a:t>
            </a:r>
          </a:p>
        </p:txBody>
      </p:sp>
      <p:pic>
        <p:nvPicPr>
          <p:cNvPr id="37892" name="Content Placeholder 5" descr="Thank-You-Free-PNG-Ima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2525" y="3401703"/>
            <a:ext cx="5759450" cy="4271962"/>
          </a:xfrm>
        </p:spPr>
      </p:pic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2158726" y="1036725"/>
            <a:ext cx="85248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chắn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 </a:t>
            </a:r>
            <a:r>
              <a:rPr lang="vi-VN" altLang="en-US" sz="2800" b="1" dirty="0">
                <a:latin typeface="Times New Roman" panose="02020603050405020304" pitchFamily="18" charset="0"/>
              </a:rPr>
              <a:t>Cung chứa 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607163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gocnoit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81">
            <a:off x="8730162" y="561873"/>
            <a:ext cx="1284829" cy="121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7" name="Picture 7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97" y="3276088"/>
            <a:ext cx="5348071" cy="13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8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82" y="2232517"/>
            <a:ext cx="1359000" cy="16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9" name="Picture 9" descr="image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66" y="794537"/>
            <a:ext cx="1138483" cy="19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0" name="Picture 10" descr="image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69" y="2284667"/>
            <a:ext cx="1265459" cy="71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1" name="Picture 11" descr="image0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33" y="3366287"/>
            <a:ext cx="2412551" cy="308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2" name="Picture 12" descr="image0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44" y="4650903"/>
            <a:ext cx="1046418" cy="17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3" name="Picture 13" descr="image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07" y="5847956"/>
            <a:ext cx="1460172" cy="95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4" descr="image0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48" y="3721099"/>
            <a:ext cx="494992" cy="66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5" name="Picture 15" descr="image0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8" y="2711451"/>
            <a:ext cx="5335157" cy="22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6" name="Picture 16" descr="image0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6" y="3088182"/>
            <a:ext cx="3282015" cy="30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7" name="Picture 17" descr="image0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8038">
            <a:off x="2734077" y="5261095"/>
            <a:ext cx="841487" cy="127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8" name="Picture 18" descr="image0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7031">
            <a:off x="2227574" y="4676569"/>
            <a:ext cx="737195" cy="13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0" name="Picture 20" descr="image0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6" y="1833367"/>
            <a:ext cx="981376" cy="17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1" name="Picture 21" descr="image0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41" y="1138880"/>
            <a:ext cx="981377" cy="112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2" name="Picture 22" descr="image0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00" y="1844272"/>
            <a:ext cx="1370913" cy="89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3" name="Picture 23" descr="image0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19" y="1267528"/>
            <a:ext cx="2931922" cy="37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4" name="Picture 24" descr="image0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3" y="1465572"/>
            <a:ext cx="1753994" cy="10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5" name="Picture 25" descr="image0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20" y="810617"/>
            <a:ext cx="923268" cy="119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6" name="Picture 26" descr="image00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54" y="4122582"/>
            <a:ext cx="1712955" cy="11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02267"/>
              </p:ext>
            </p:extLst>
          </p:nvPr>
        </p:nvGraphicFramePr>
        <p:xfrm>
          <a:off x="3528839" y="5600999"/>
          <a:ext cx="2957021" cy="77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53575" imgH="434387" progId="Equation.DSMT4">
                  <p:embed/>
                </p:oleObj>
              </mc:Choice>
              <mc:Fallback>
                <p:oleObj name="Equation" r:id="rId22" imgW="1653575" imgH="434387" progId="Equation.DSMT4">
                  <p:embed/>
                  <p:pic>
                    <p:nvPicPr>
                      <p:cNvPr id="717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839" y="5600999"/>
                        <a:ext cx="2957021" cy="77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28276"/>
              </p:ext>
            </p:extLst>
          </p:nvPr>
        </p:nvGraphicFramePr>
        <p:xfrm>
          <a:off x="5784850" y="766763"/>
          <a:ext cx="22129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09400" imgH="444240" progId="Equation.DSMT4">
                  <p:embed/>
                </p:oleObj>
              </mc:Choice>
              <mc:Fallback>
                <p:oleObj name="Equation" r:id="rId24" imgW="1409400" imgH="444240" progId="Equation.DSMT4">
                  <p:embed/>
                  <p:pic>
                    <p:nvPicPr>
                      <p:cNvPr id="71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766763"/>
                        <a:ext cx="22129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98799"/>
              </p:ext>
            </p:extLst>
          </p:nvPr>
        </p:nvGraphicFramePr>
        <p:xfrm>
          <a:off x="2143924" y="1955370"/>
          <a:ext cx="2286862" cy="5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5840" imgH="221011" progId="Equation.DSMT4">
                  <p:embed/>
                </p:oleObj>
              </mc:Choice>
              <mc:Fallback>
                <p:oleObj name="Equation" r:id="rId26" imgW="1005840" imgH="221011" progId="Equation.DSMT4">
                  <p:embed/>
                  <p:pic>
                    <p:nvPicPr>
                      <p:cNvPr id="71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924" y="1955370"/>
                        <a:ext cx="2286862" cy="505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10902"/>
              </p:ext>
            </p:extLst>
          </p:nvPr>
        </p:nvGraphicFramePr>
        <p:xfrm>
          <a:off x="6497638" y="5749925"/>
          <a:ext cx="19827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02960" imgH="444240" progId="Equation.DSMT4">
                  <p:embed/>
                </p:oleObj>
              </mc:Choice>
              <mc:Fallback>
                <p:oleObj name="Equation" r:id="rId28" imgW="1002960" imgH="444240" progId="Equation.DSMT4">
                  <p:embed/>
                  <p:pic>
                    <p:nvPicPr>
                      <p:cNvPr id="71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749925"/>
                        <a:ext cx="19827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53252"/>
              </p:ext>
            </p:extLst>
          </p:nvPr>
        </p:nvGraphicFramePr>
        <p:xfrm>
          <a:off x="7632700" y="2339975"/>
          <a:ext cx="18970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5920" imgH="444240" progId="Equation.DSMT4">
                  <p:embed/>
                </p:oleObj>
              </mc:Choice>
              <mc:Fallback>
                <p:oleObj name="Equation" r:id="rId30" imgW="1015920" imgH="444240" progId="Equation.DSMT4">
                  <p:embed/>
                  <p:pic>
                    <p:nvPicPr>
                      <p:cNvPr id="71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2339975"/>
                        <a:ext cx="189706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3" name="Group 33"/>
          <p:cNvGrpSpPr>
            <a:grpSpLocks/>
          </p:cNvGrpSpPr>
          <p:nvPr/>
        </p:nvGrpSpPr>
        <p:grpSpPr bwMode="auto">
          <a:xfrm>
            <a:off x="7642878" y="4012083"/>
            <a:ext cx="1578081" cy="1633476"/>
            <a:chOff x="1284" y="1416"/>
            <a:chExt cx="758" cy="806"/>
          </a:xfrm>
        </p:grpSpPr>
        <p:grpSp>
          <p:nvGrpSpPr>
            <p:cNvPr id="43082" name="Group 34"/>
            <p:cNvGrpSpPr>
              <a:grpSpLocks/>
            </p:cNvGrpSpPr>
            <p:nvPr/>
          </p:nvGrpSpPr>
          <p:grpSpPr bwMode="auto">
            <a:xfrm>
              <a:off x="1284" y="1416"/>
              <a:ext cx="758" cy="756"/>
              <a:chOff x="1296" y="1488"/>
              <a:chExt cx="758" cy="756"/>
            </a:xfrm>
          </p:grpSpPr>
          <p:sp>
            <p:nvSpPr>
              <p:cNvPr id="43084" name="Oval 35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3085" name="Group 36"/>
              <p:cNvGrpSpPr>
                <a:grpSpLocks/>
              </p:cNvGrpSpPr>
              <p:nvPr/>
            </p:nvGrpSpPr>
            <p:grpSpPr bwMode="auto">
              <a:xfrm>
                <a:off x="1425" y="1488"/>
                <a:ext cx="629" cy="756"/>
                <a:chOff x="1425" y="1488"/>
                <a:chExt cx="629" cy="756"/>
              </a:xfrm>
            </p:grpSpPr>
            <p:sp>
              <p:nvSpPr>
                <p:cNvPr id="43086" name="Line 37"/>
                <p:cNvSpPr>
                  <a:spLocks noChangeShapeType="1"/>
                </p:cNvSpPr>
                <p:nvPr/>
              </p:nvSpPr>
              <p:spPr bwMode="auto">
                <a:xfrm>
                  <a:off x="1440" y="2064"/>
                  <a:ext cx="57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7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336" cy="576"/>
                </a:xfrm>
                <a:prstGeom prst="line">
                  <a:avLst/>
                </a:prstGeom>
                <a:noFill/>
                <a:ln w="222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088" name="Group 39"/>
                <p:cNvGrpSpPr>
                  <a:grpSpLocks/>
                </p:cNvGrpSpPr>
                <p:nvPr/>
              </p:nvGrpSpPr>
              <p:grpSpPr bwMode="auto">
                <a:xfrm>
                  <a:off x="1584" y="2004"/>
                  <a:ext cx="48" cy="48"/>
                  <a:chOff x="1392" y="2688"/>
                  <a:chExt cx="48" cy="48"/>
                </a:xfrm>
              </p:grpSpPr>
              <p:sp>
                <p:nvSpPr>
                  <p:cNvPr id="4309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688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9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68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89" name="Line 42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516" y="1635"/>
                  <a:ext cx="152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latin typeface=".VnTime" panose="020B7200000000000000" pitchFamily="34" charset="0"/>
                    </a:rPr>
                    <a:t>.</a:t>
                  </a:r>
                </a:p>
              </p:txBody>
            </p:sp>
            <p:sp>
              <p:nvSpPr>
                <p:cNvPr id="4309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25" y="1700"/>
                  <a:ext cx="185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>
                      <a:latin typeface=".VnTime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4309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824" y="1504"/>
                  <a:ext cx="183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4309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88" y="2060"/>
                  <a:ext cx="185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4309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72" y="2017"/>
                  <a:ext cx="182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.VnTime" panose="020B7200000000000000" pitchFamily="34" charset="0"/>
                    </a:rPr>
                    <a:t>x</a:t>
                  </a:r>
                </a:p>
              </p:txBody>
            </p:sp>
            <p:sp>
              <p:nvSpPr>
                <p:cNvPr id="43095" name="Freeform 48"/>
                <p:cNvSpPr>
                  <a:spLocks/>
                </p:cNvSpPr>
                <p:nvPr/>
              </p:nvSpPr>
              <p:spPr bwMode="auto">
                <a:xfrm rot="-8634244">
                  <a:off x="1632" y="1977"/>
                  <a:ext cx="65" cy="53"/>
                </a:xfrm>
                <a:custGeom>
                  <a:avLst/>
                  <a:gdLst>
                    <a:gd name="T0" fmla="*/ 0 w 113"/>
                    <a:gd name="T1" fmla="*/ 0 h 89"/>
                    <a:gd name="T2" fmla="*/ 37 w 113"/>
                    <a:gd name="T3" fmla="*/ 49 h 89"/>
                    <a:gd name="T4" fmla="*/ 63 w 113"/>
                    <a:gd name="T5" fmla="*/ 38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824" y="1776"/>
                  <a:ext cx="204" cy="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.VnTime" panose="020B7200000000000000" pitchFamily="34" charset="0"/>
                    </a:rPr>
                    <a:t>m</a:t>
                  </a:r>
                </a:p>
              </p:txBody>
            </p:sp>
          </p:grpSp>
        </p:grpSp>
        <p:sp>
          <p:nvSpPr>
            <p:cNvPr id="43083" name="Text Box 50"/>
            <p:cNvSpPr txBox="1">
              <a:spLocks noChangeArrowheads="1"/>
            </p:cNvSpPr>
            <p:nvPr/>
          </p:nvSpPr>
          <p:spPr bwMode="auto">
            <a:xfrm>
              <a:off x="1631" y="1977"/>
              <a:ext cx="11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1731" name="Group 51"/>
          <p:cNvGrpSpPr>
            <a:grpSpLocks/>
          </p:cNvGrpSpPr>
          <p:nvPr/>
        </p:nvGrpSpPr>
        <p:grpSpPr bwMode="auto">
          <a:xfrm>
            <a:off x="1852593" y="371073"/>
            <a:ext cx="1791821" cy="1811567"/>
            <a:chOff x="1284" y="588"/>
            <a:chExt cx="738" cy="833"/>
          </a:xfrm>
        </p:grpSpPr>
        <p:grpSp>
          <p:nvGrpSpPr>
            <p:cNvPr id="43071" name="Group 52"/>
            <p:cNvGrpSpPr>
              <a:grpSpLocks/>
            </p:cNvGrpSpPr>
            <p:nvPr/>
          </p:nvGrpSpPr>
          <p:grpSpPr bwMode="auto">
            <a:xfrm>
              <a:off x="1284" y="588"/>
              <a:ext cx="738" cy="731"/>
              <a:chOff x="1284" y="588"/>
              <a:chExt cx="738" cy="731"/>
            </a:xfrm>
          </p:grpSpPr>
          <p:sp>
            <p:nvSpPr>
              <p:cNvPr id="43073" name="Oval 53"/>
              <p:cNvSpPr>
                <a:spLocks noChangeArrowheads="1"/>
              </p:cNvSpPr>
              <p:nvPr/>
            </p:nvSpPr>
            <p:spPr bwMode="auto">
              <a:xfrm>
                <a:off x="1457" y="588"/>
                <a:ext cx="565" cy="561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074" name="Text Box 54"/>
              <p:cNvSpPr txBox="1">
                <a:spLocks noChangeArrowheads="1"/>
              </p:cNvSpPr>
              <p:nvPr/>
            </p:nvSpPr>
            <p:spPr bwMode="auto">
              <a:xfrm>
                <a:off x="1659" y="721"/>
                <a:ext cx="155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.VnTime" panose="020B7200000000000000" pitchFamily="34" charset="0"/>
                  </a:rPr>
                  <a:t>.</a:t>
                </a:r>
              </a:p>
            </p:txBody>
          </p:sp>
          <p:sp>
            <p:nvSpPr>
              <p:cNvPr id="43075" name="Text Box 55"/>
              <p:cNvSpPr txBox="1">
                <a:spLocks noChangeArrowheads="1"/>
              </p:cNvSpPr>
              <p:nvPr/>
            </p:nvSpPr>
            <p:spPr bwMode="auto">
              <a:xfrm>
                <a:off x="1680" y="743"/>
                <a:ext cx="19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43076" name="Line 56"/>
              <p:cNvSpPr>
                <a:spLocks noChangeShapeType="1"/>
              </p:cNvSpPr>
              <p:nvPr/>
            </p:nvSpPr>
            <p:spPr bwMode="auto">
              <a:xfrm flipV="1">
                <a:off x="1321" y="869"/>
                <a:ext cx="411" cy="93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7" name="Line 57"/>
              <p:cNvSpPr>
                <a:spLocks noChangeShapeType="1"/>
              </p:cNvSpPr>
              <p:nvPr/>
            </p:nvSpPr>
            <p:spPr bwMode="auto">
              <a:xfrm flipH="1">
                <a:off x="1734" y="869"/>
                <a:ext cx="0" cy="374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8" name="Text Box 58"/>
              <p:cNvSpPr txBox="1">
                <a:spLocks noChangeArrowheads="1"/>
              </p:cNvSpPr>
              <p:nvPr/>
            </p:nvSpPr>
            <p:spPr bwMode="auto">
              <a:xfrm>
                <a:off x="1284" y="798"/>
                <a:ext cx="189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43079" name="Text Box 59"/>
              <p:cNvSpPr txBox="1">
                <a:spLocks noChangeArrowheads="1"/>
              </p:cNvSpPr>
              <p:nvPr/>
            </p:nvSpPr>
            <p:spPr bwMode="auto">
              <a:xfrm>
                <a:off x="1734" y="1135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43080" name="Freeform 60"/>
              <p:cNvSpPr>
                <a:spLocks/>
              </p:cNvSpPr>
              <p:nvPr/>
            </p:nvSpPr>
            <p:spPr bwMode="auto">
              <a:xfrm>
                <a:off x="1661" y="898"/>
                <a:ext cx="70" cy="52"/>
              </a:xfrm>
              <a:custGeom>
                <a:avLst/>
                <a:gdLst>
                  <a:gd name="T0" fmla="*/ 0 w 113"/>
                  <a:gd name="T1" fmla="*/ 0 h 89"/>
                  <a:gd name="T2" fmla="*/ 40 w 113"/>
                  <a:gd name="T3" fmla="*/ 48 h 89"/>
                  <a:gd name="T4" fmla="*/ 68 w 113"/>
                  <a:gd name="T5" fmla="*/ 37 h 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3" h="89">
                    <a:moveTo>
                      <a:pt x="0" y="0"/>
                    </a:moveTo>
                    <a:cubicBezTo>
                      <a:pt x="10" y="60"/>
                      <a:pt x="10" y="65"/>
                      <a:pt x="64" y="82"/>
                    </a:cubicBezTo>
                    <a:cubicBezTo>
                      <a:pt x="113" y="72"/>
                      <a:pt x="110" y="89"/>
                      <a:pt x="110" y="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Text Box 61"/>
              <p:cNvSpPr txBox="1">
                <a:spLocks noChangeArrowheads="1"/>
              </p:cNvSpPr>
              <p:nvPr/>
            </p:nvSpPr>
            <p:spPr bwMode="auto">
              <a:xfrm>
                <a:off x="1456" y="1056"/>
                <a:ext cx="21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</p:grpSp>
        <p:sp>
          <p:nvSpPr>
            <p:cNvPr id="43072" name="Text Box 62"/>
            <p:cNvSpPr txBox="1">
              <a:spLocks noChangeArrowheads="1"/>
            </p:cNvSpPr>
            <p:nvPr/>
          </p:nvSpPr>
          <p:spPr bwMode="auto">
            <a:xfrm>
              <a:off x="1547" y="1176"/>
              <a:ext cx="11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1743" name="Group 63"/>
          <p:cNvGrpSpPr>
            <a:grpSpLocks/>
          </p:cNvGrpSpPr>
          <p:nvPr/>
        </p:nvGrpSpPr>
        <p:grpSpPr bwMode="auto">
          <a:xfrm>
            <a:off x="2002191" y="3419245"/>
            <a:ext cx="1796973" cy="1919710"/>
            <a:chOff x="228" y="3387"/>
            <a:chExt cx="878" cy="947"/>
          </a:xfrm>
        </p:grpSpPr>
        <p:grpSp>
          <p:nvGrpSpPr>
            <p:cNvPr id="43056" name="Group 64"/>
            <p:cNvGrpSpPr>
              <a:grpSpLocks/>
            </p:cNvGrpSpPr>
            <p:nvPr/>
          </p:nvGrpSpPr>
          <p:grpSpPr bwMode="auto">
            <a:xfrm>
              <a:off x="228" y="3387"/>
              <a:ext cx="878" cy="876"/>
              <a:chOff x="2400" y="1200"/>
              <a:chExt cx="878" cy="876"/>
            </a:xfrm>
          </p:grpSpPr>
          <p:sp>
            <p:nvSpPr>
              <p:cNvPr id="43058" name="Oval 65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059" name="Text Box 66"/>
              <p:cNvSpPr txBox="1">
                <a:spLocks noChangeArrowheads="1"/>
              </p:cNvSpPr>
              <p:nvPr/>
            </p:nvSpPr>
            <p:spPr bwMode="auto">
              <a:xfrm>
                <a:off x="2763" y="1491"/>
                <a:ext cx="156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.VnTime" panose="020B7200000000000000" pitchFamily="34" charset="0"/>
                  </a:rPr>
                  <a:t>.</a:t>
                </a:r>
              </a:p>
            </p:txBody>
          </p:sp>
          <p:sp>
            <p:nvSpPr>
              <p:cNvPr id="43060" name="Text Box 67"/>
              <p:cNvSpPr txBox="1">
                <a:spLocks noChangeArrowheads="1"/>
              </p:cNvSpPr>
              <p:nvPr/>
            </p:nvSpPr>
            <p:spPr bwMode="auto">
              <a:xfrm>
                <a:off x="2745" y="1631"/>
                <a:ext cx="195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43061" name="Line 68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336" cy="672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Line 69"/>
              <p:cNvSpPr>
                <a:spLocks noChangeShapeType="1"/>
              </p:cNvSpPr>
              <p:nvPr/>
            </p:nvSpPr>
            <p:spPr bwMode="auto">
              <a:xfrm>
                <a:off x="2544" y="1344"/>
                <a:ext cx="672" cy="432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Text Box 70"/>
              <p:cNvSpPr txBox="1">
                <a:spLocks noChangeArrowheads="1"/>
              </p:cNvSpPr>
              <p:nvPr/>
            </p:nvSpPr>
            <p:spPr bwMode="auto">
              <a:xfrm>
                <a:off x="2448" y="1331"/>
                <a:ext cx="189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D</a:t>
                </a:r>
              </a:p>
            </p:txBody>
          </p:sp>
          <p:sp>
            <p:nvSpPr>
              <p:cNvPr id="43064" name="Text Box 71"/>
              <p:cNvSpPr txBox="1">
                <a:spLocks noChangeArrowheads="1"/>
              </p:cNvSpPr>
              <p:nvPr/>
            </p:nvSpPr>
            <p:spPr bwMode="auto">
              <a:xfrm>
                <a:off x="2400" y="1667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43065" name="Text Box 72"/>
              <p:cNvSpPr txBox="1">
                <a:spLocks noChangeArrowheads="1"/>
              </p:cNvSpPr>
              <p:nvPr/>
            </p:nvSpPr>
            <p:spPr bwMode="auto">
              <a:xfrm>
                <a:off x="2715" y="1361"/>
                <a:ext cx="18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43066" name="Text Box 73"/>
              <p:cNvSpPr txBox="1">
                <a:spLocks noChangeArrowheads="1"/>
              </p:cNvSpPr>
              <p:nvPr/>
            </p:nvSpPr>
            <p:spPr bwMode="auto">
              <a:xfrm>
                <a:off x="3090" y="1580"/>
                <a:ext cx="18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C</a:t>
                </a:r>
              </a:p>
            </p:txBody>
          </p:sp>
          <p:sp>
            <p:nvSpPr>
              <p:cNvPr id="43067" name="Freeform 74"/>
              <p:cNvSpPr>
                <a:spLocks/>
              </p:cNvSpPr>
              <p:nvPr/>
            </p:nvSpPr>
            <p:spPr bwMode="auto">
              <a:xfrm rot="-1357807">
                <a:off x="2733" y="1509"/>
                <a:ext cx="69" cy="48"/>
              </a:xfrm>
              <a:custGeom>
                <a:avLst/>
                <a:gdLst>
                  <a:gd name="T0" fmla="*/ 0 w 128"/>
                  <a:gd name="T1" fmla="*/ 0 h 52"/>
                  <a:gd name="T2" fmla="*/ 5 w 128"/>
                  <a:gd name="T3" fmla="*/ 25 h 52"/>
                  <a:gd name="T4" fmla="*/ 35 w 128"/>
                  <a:gd name="T5" fmla="*/ 42 h 52"/>
                  <a:gd name="T6" fmla="*/ 69 w 128"/>
                  <a:gd name="T7" fmla="*/ 17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52">
                    <a:moveTo>
                      <a:pt x="0" y="0"/>
                    </a:moveTo>
                    <a:cubicBezTo>
                      <a:pt x="3" y="9"/>
                      <a:pt x="1" y="21"/>
                      <a:pt x="9" y="27"/>
                    </a:cubicBezTo>
                    <a:cubicBezTo>
                      <a:pt x="25" y="38"/>
                      <a:pt x="64" y="46"/>
                      <a:pt x="64" y="46"/>
                    </a:cubicBezTo>
                    <a:cubicBezTo>
                      <a:pt x="125" y="35"/>
                      <a:pt x="109" y="52"/>
                      <a:pt x="128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Text Box 75"/>
              <p:cNvSpPr txBox="1">
                <a:spLocks noChangeArrowheads="1"/>
              </p:cNvSpPr>
              <p:nvPr/>
            </p:nvSpPr>
            <p:spPr bwMode="auto">
              <a:xfrm>
                <a:off x="2604" y="1212"/>
                <a:ext cx="20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  <p:sp>
            <p:nvSpPr>
              <p:cNvPr id="43069" name="Text Box 76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17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n</a:t>
                </a:r>
              </a:p>
            </p:txBody>
          </p:sp>
          <p:sp>
            <p:nvSpPr>
              <p:cNvPr id="43070" name="Text Box 77"/>
              <p:cNvSpPr txBox="1">
                <a:spLocks noChangeArrowheads="1"/>
              </p:cNvSpPr>
              <p:nvPr/>
            </p:nvSpPr>
            <p:spPr bwMode="auto">
              <a:xfrm>
                <a:off x="2814" y="1208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E</a:t>
                </a:r>
              </a:p>
            </p:txBody>
          </p:sp>
        </p:grpSp>
        <p:sp>
          <p:nvSpPr>
            <p:cNvPr id="43057" name="Text Box 78"/>
            <p:cNvSpPr txBox="1">
              <a:spLocks noChangeArrowheads="1"/>
            </p:cNvSpPr>
            <p:nvPr/>
          </p:nvSpPr>
          <p:spPr bwMode="auto">
            <a:xfrm>
              <a:off x="418" y="4089"/>
              <a:ext cx="11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1759" name="Group 79"/>
          <p:cNvGrpSpPr>
            <a:grpSpLocks/>
          </p:cNvGrpSpPr>
          <p:nvPr/>
        </p:nvGrpSpPr>
        <p:grpSpPr bwMode="auto">
          <a:xfrm rot="1148354">
            <a:off x="5665490" y="1605188"/>
            <a:ext cx="1824179" cy="2164744"/>
            <a:chOff x="219" y="1126"/>
            <a:chExt cx="833" cy="1176"/>
          </a:xfrm>
        </p:grpSpPr>
        <p:grpSp>
          <p:nvGrpSpPr>
            <p:cNvPr id="43039" name="Group 80"/>
            <p:cNvGrpSpPr>
              <a:grpSpLocks/>
            </p:cNvGrpSpPr>
            <p:nvPr/>
          </p:nvGrpSpPr>
          <p:grpSpPr bwMode="auto">
            <a:xfrm rot="1300409">
              <a:off x="219" y="1126"/>
              <a:ext cx="833" cy="1141"/>
              <a:chOff x="3533" y="745"/>
              <a:chExt cx="833" cy="1141"/>
            </a:xfrm>
          </p:grpSpPr>
          <p:sp>
            <p:nvSpPr>
              <p:cNvPr id="43041" name="Oval 81"/>
              <p:cNvSpPr>
                <a:spLocks noChangeArrowheads="1"/>
              </p:cNvSpPr>
              <p:nvPr/>
            </p:nvSpPr>
            <p:spPr bwMode="auto">
              <a:xfrm>
                <a:off x="3696" y="1152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042" name="Text Box 82"/>
              <p:cNvSpPr txBox="1">
                <a:spLocks noChangeArrowheads="1"/>
              </p:cNvSpPr>
              <p:nvPr/>
            </p:nvSpPr>
            <p:spPr bwMode="auto">
              <a:xfrm>
                <a:off x="3915" y="1272"/>
                <a:ext cx="144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.VnTime" panose="020B7200000000000000" pitchFamily="34" charset="0"/>
                  </a:rPr>
                  <a:t>.</a:t>
                </a:r>
              </a:p>
            </p:txBody>
          </p:sp>
          <p:sp>
            <p:nvSpPr>
              <p:cNvPr id="43043" name="Text Box 83"/>
              <p:cNvSpPr txBox="1">
                <a:spLocks noChangeArrowheads="1"/>
              </p:cNvSpPr>
              <p:nvPr/>
            </p:nvSpPr>
            <p:spPr bwMode="auto">
              <a:xfrm>
                <a:off x="3810" y="1310"/>
                <a:ext cx="17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43044" name="Line 84"/>
              <p:cNvSpPr>
                <a:spLocks noChangeShapeType="1"/>
              </p:cNvSpPr>
              <p:nvPr/>
            </p:nvSpPr>
            <p:spPr bwMode="auto">
              <a:xfrm flipV="1">
                <a:off x="3633" y="891"/>
                <a:ext cx="624" cy="624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Line 85"/>
              <p:cNvSpPr>
                <a:spLocks noChangeShapeType="1"/>
              </p:cNvSpPr>
              <p:nvPr/>
            </p:nvSpPr>
            <p:spPr bwMode="auto">
              <a:xfrm flipH="1">
                <a:off x="4017" y="891"/>
                <a:ext cx="240" cy="96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Text Box 86"/>
              <p:cNvSpPr txBox="1">
                <a:spLocks noChangeArrowheads="1"/>
              </p:cNvSpPr>
              <p:nvPr/>
            </p:nvSpPr>
            <p:spPr bwMode="auto">
              <a:xfrm>
                <a:off x="4194" y="745"/>
                <a:ext cx="17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E</a:t>
                </a:r>
              </a:p>
            </p:txBody>
          </p:sp>
          <p:sp>
            <p:nvSpPr>
              <p:cNvPr id="43047" name="Text Box 87"/>
              <p:cNvSpPr txBox="1">
                <a:spLocks noChangeArrowheads="1"/>
              </p:cNvSpPr>
              <p:nvPr/>
            </p:nvSpPr>
            <p:spPr bwMode="auto">
              <a:xfrm>
                <a:off x="3866" y="975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43048" name="Text Box 88"/>
              <p:cNvSpPr txBox="1">
                <a:spLocks noChangeArrowheads="1"/>
              </p:cNvSpPr>
              <p:nvPr/>
            </p:nvSpPr>
            <p:spPr bwMode="auto">
              <a:xfrm>
                <a:off x="4138" y="1077"/>
                <a:ext cx="17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D</a:t>
                </a:r>
              </a:p>
            </p:txBody>
          </p:sp>
          <p:sp>
            <p:nvSpPr>
              <p:cNvPr id="43049" name="Text Box 89"/>
              <p:cNvSpPr txBox="1">
                <a:spLocks noChangeArrowheads="1"/>
              </p:cNvSpPr>
              <p:nvPr/>
            </p:nvSpPr>
            <p:spPr bwMode="auto">
              <a:xfrm>
                <a:off x="3533" y="1345"/>
                <a:ext cx="17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43050" name="Text Box 90"/>
              <p:cNvSpPr txBox="1">
                <a:spLocks noChangeArrowheads="1"/>
              </p:cNvSpPr>
              <p:nvPr/>
            </p:nvSpPr>
            <p:spPr bwMode="auto">
              <a:xfrm>
                <a:off x="4001" y="1682"/>
                <a:ext cx="17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latin typeface=".VnTime" panose="020B7200000000000000" pitchFamily="34" charset="0"/>
                  </a:rPr>
                  <a:t>C</a:t>
                </a:r>
              </a:p>
            </p:txBody>
          </p:sp>
          <p:grpSp>
            <p:nvGrpSpPr>
              <p:cNvPr id="43051" name="Group 91"/>
              <p:cNvGrpSpPr>
                <a:grpSpLocks/>
              </p:cNvGrpSpPr>
              <p:nvPr/>
            </p:nvGrpSpPr>
            <p:grpSpPr bwMode="auto">
              <a:xfrm>
                <a:off x="4146" y="999"/>
                <a:ext cx="69" cy="67"/>
                <a:chOff x="3306" y="2629"/>
                <a:chExt cx="69" cy="67"/>
              </a:xfrm>
            </p:grpSpPr>
            <p:sp>
              <p:nvSpPr>
                <p:cNvPr id="43054" name="Freeform 92"/>
                <p:cNvSpPr>
                  <a:spLocks/>
                </p:cNvSpPr>
                <p:nvPr/>
              </p:nvSpPr>
              <p:spPr bwMode="auto">
                <a:xfrm>
                  <a:off x="3318" y="2629"/>
                  <a:ext cx="57" cy="47"/>
                </a:xfrm>
                <a:custGeom>
                  <a:avLst/>
                  <a:gdLst>
                    <a:gd name="T0" fmla="*/ 0 w 113"/>
                    <a:gd name="T1" fmla="*/ 0 h 89"/>
                    <a:gd name="T2" fmla="*/ 32 w 113"/>
                    <a:gd name="T3" fmla="*/ 43 h 89"/>
                    <a:gd name="T4" fmla="*/ 55 w 113"/>
                    <a:gd name="T5" fmla="*/ 34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5" name="Freeform 93"/>
                <p:cNvSpPr>
                  <a:spLocks/>
                </p:cNvSpPr>
                <p:nvPr/>
              </p:nvSpPr>
              <p:spPr bwMode="auto">
                <a:xfrm>
                  <a:off x="3306" y="2643"/>
                  <a:ext cx="65" cy="53"/>
                </a:xfrm>
                <a:custGeom>
                  <a:avLst/>
                  <a:gdLst>
                    <a:gd name="T0" fmla="*/ 0 w 113"/>
                    <a:gd name="T1" fmla="*/ 0 h 89"/>
                    <a:gd name="T2" fmla="*/ 37 w 113"/>
                    <a:gd name="T3" fmla="*/ 49 h 89"/>
                    <a:gd name="T4" fmla="*/ 63 w 113"/>
                    <a:gd name="T5" fmla="*/ 38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52" name="Text Box 94"/>
              <p:cNvSpPr txBox="1">
                <a:spLocks noChangeArrowheads="1"/>
              </p:cNvSpPr>
              <p:nvPr/>
            </p:nvSpPr>
            <p:spPr bwMode="auto">
              <a:xfrm>
                <a:off x="3636" y="1581"/>
                <a:ext cx="11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 sz="1400">
                  <a:latin typeface=".VnTime" panose="020B7200000000000000" pitchFamily="34" charset="0"/>
                </a:endParaRPr>
              </a:p>
            </p:txBody>
          </p:sp>
          <p:sp>
            <p:nvSpPr>
              <p:cNvPr id="43053" name="Text Box 95"/>
              <p:cNvSpPr txBox="1">
                <a:spLocks noChangeArrowheads="1"/>
              </p:cNvSpPr>
              <p:nvPr/>
            </p:nvSpPr>
            <p:spPr bwMode="auto">
              <a:xfrm>
                <a:off x="3971" y="1103"/>
                <a:ext cx="11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 sz="14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43040" name="Text Box 96"/>
            <p:cNvSpPr txBox="1">
              <a:spLocks noChangeArrowheads="1"/>
            </p:cNvSpPr>
            <p:nvPr/>
          </p:nvSpPr>
          <p:spPr bwMode="auto">
            <a:xfrm>
              <a:off x="676" y="2032"/>
              <a:ext cx="11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9B511B-5965-A9E4-41E0-30AE9C0F2584}"/>
              </a:ext>
            </a:extLst>
          </p:cNvPr>
          <p:cNvSpPr txBox="1"/>
          <p:nvPr/>
        </p:nvSpPr>
        <p:spPr>
          <a:xfrm>
            <a:off x="3603741" y="1063991"/>
            <a:ext cx="6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CE823-2DB4-5570-A5F0-09FDBE04C6B8}"/>
              </a:ext>
            </a:extLst>
          </p:cNvPr>
          <p:cNvSpPr txBox="1"/>
          <p:nvPr/>
        </p:nvSpPr>
        <p:spPr>
          <a:xfrm>
            <a:off x="3441748" y="4723977"/>
            <a:ext cx="6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946E1-1CDF-88E4-60D1-8B271607967F}"/>
              </a:ext>
            </a:extLst>
          </p:cNvPr>
          <p:cNvSpPr txBox="1"/>
          <p:nvPr/>
        </p:nvSpPr>
        <p:spPr>
          <a:xfrm>
            <a:off x="9998382" y="821030"/>
            <a:ext cx="6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2E4F1-962C-DFCD-F516-59B5A827F342}"/>
              </a:ext>
            </a:extLst>
          </p:cNvPr>
          <p:cNvSpPr txBox="1"/>
          <p:nvPr/>
        </p:nvSpPr>
        <p:spPr>
          <a:xfrm>
            <a:off x="7221659" y="4969436"/>
            <a:ext cx="6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AF1F2-43CD-48BE-BDA1-03A8EB14FAA1}"/>
              </a:ext>
            </a:extLst>
          </p:cNvPr>
          <p:cNvSpPr txBox="1"/>
          <p:nvPr/>
        </p:nvSpPr>
        <p:spPr>
          <a:xfrm>
            <a:off x="6376693" y="3428519"/>
            <a:ext cx="6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H5</a:t>
            </a:r>
          </a:p>
        </p:txBody>
      </p:sp>
    </p:spTree>
    <p:extLst>
      <p:ext uri="{BB962C8B-B14F-4D97-AF65-F5344CB8AC3E}">
        <p14:creationId xmlns:p14="http://schemas.microsoft.com/office/powerpoint/2010/main" val="29043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ocnoit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81">
            <a:off x="8816975" y="1295401"/>
            <a:ext cx="947738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357563"/>
            <a:ext cx="394493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471739"/>
            <a:ext cx="11112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 descr="image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1412875"/>
            <a:ext cx="839788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 descr="image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2517775"/>
            <a:ext cx="933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 descr="image0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416300"/>
            <a:ext cx="1779588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 descr="image0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1" y="4487863"/>
            <a:ext cx="70802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9" descr="image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1" y="5248276"/>
            <a:ext cx="10255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0" descr="image0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4" y="3721100"/>
            <a:ext cx="36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3" name="Picture 11" descr="image0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711451"/>
            <a:ext cx="3935412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4" name="Picture 12" descr="image0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997200"/>
            <a:ext cx="24209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5" name="Picture 13" descr="image0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741864"/>
            <a:ext cx="6207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6" name="Picture 14" descr="image0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051300"/>
            <a:ext cx="42068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7" name="Picture 15" descr="image0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120901"/>
            <a:ext cx="7239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8" name="Picture 16" descr="image0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631951"/>
            <a:ext cx="72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9" name="Picture 17" descr="image0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060576"/>
            <a:ext cx="10112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0" name="Picture 18" descr="image0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268414"/>
            <a:ext cx="2366962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1" name="Picture 19" descr="image0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438276"/>
            <a:ext cx="129381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2" name="Picture 20" descr="image0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933450"/>
            <a:ext cx="6810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53" name="Picture 21" descr="image00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644901"/>
            <a:ext cx="14319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3143251" y="5516563"/>
          <a:ext cx="18716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53575" imgH="434387" progId="Equation.DSMT4">
                  <p:embed/>
                </p:oleObj>
              </mc:Choice>
              <mc:Fallback>
                <p:oleObj name="Equation" r:id="rId22" imgW="1653575" imgH="434387" progId="Equation.DSMT4">
                  <p:embed/>
                  <p:pic>
                    <p:nvPicPr>
                      <p:cNvPr id="440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5516563"/>
                        <a:ext cx="18716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6369051" y="773114"/>
          <a:ext cx="1622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02222" imgH="434387" progId="Equation.DSMT4">
                  <p:embed/>
                </p:oleObj>
              </mc:Choice>
              <mc:Fallback>
                <p:oleObj name="Equation" r:id="rId24" imgW="1402222" imgH="434387" progId="Equation.DSMT4">
                  <p:embed/>
                  <p:pic>
                    <p:nvPicPr>
                      <p:cNvPr id="440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1" y="773114"/>
                        <a:ext cx="1622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Object 24"/>
          <p:cNvGraphicFramePr>
            <a:graphicFrameLocks noChangeAspect="1"/>
          </p:cNvGraphicFramePr>
          <p:nvPr/>
        </p:nvGraphicFramePr>
        <p:xfrm>
          <a:off x="3368675" y="2322513"/>
          <a:ext cx="1143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5840" imgH="221011" progId="Equation.DSMT4">
                  <p:embed/>
                </p:oleObj>
              </mc:Choice>
              <mc:Fallback>
                <p:oleObj name="Equation" r:id="rId26" imgW="1005840" imgH="221011" progId="Equation.DSMT4">
                  <p:embed/>
                  <p:pic>
                    <p:nvPicPr>
                      <p:cNvPr id="440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322513"/>
                        <a:ext cx="1143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25"/>
          <p:cNvGraphicFramePr>
            <a:graphicFrameLocks noChangeAspect="1"/>
          </p:cNvGraphicFramePr>
          <p:nvPr/>
        </p:nvGraphicFramePr>
        <p:xfrm>
          <a:off x="6888164" y="5443539"/>
          <a:ext cx="12969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98185" imgH="434387" progId="Equation.DSMT4">
                  <p:embed/>
                </p:oleObj>
              </mc:Choice>
              <mc:Fallback>
                <p:oleObj name="Equation" r:id="rId28" imgW="998185" imgH="434387" progId="Equation.DSMT4">
                  <p:embed/>
                  <p:pic>
                    <p:nvPicPr>
                      <p:cNvPr id="440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5443539"/>
                        <a:ext cx="12969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8" name="Object 26"/>
          <p:cNvGraphicFramePr>
            <a:graphicFrameLocks noChangeAspect="1"/>
          </p:cNvGraphicFramePr>
          <p:nvPr/>
        </p:nvGraphicFramePr>
        <p:xfrm>
          <a:off x="7608889" y="2792414"/>
          <a:ext cx="1330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44117" imgH="434387" progId="Equation.DSMT4">
                  <p:embed/>
                </p:oleObj>
              </mc:Choice>
              <mc:Fallback>
                <p:oleObj name="Equation" r:id="rId30" imgW="1044117" imgH="434387" progId="Equation.DSMT4">
                  <p:embed/>
                  <p:pic>
                    <p:nvPicPr>
                      <p:cNvPr id="440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2792414"/>
                        <a:ext cx="13303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7415213" y="4149726"/>
            <a:ext cx="1201735" cy="1204913"/>
            <a:chOff x="1284" y="1416"/>
            <a:chExt cx="758" cy="806"/>
          </a:xfrm>
        </p:grpSpPr>
        <p:grpSp>
          <p:nvGrpSpPr>
            <p:cNvPr id="44106" name="Group 28"/>
            <p:cNvGrpSpPr>
              <a:grpSpLocks/>
            </p:cNvGrpSpPr>
            <p:nvPr/>
          </p:nvGrpSpPr>
          <p:grpSpPr bwMode="auto">
            <a:xfrm>
              <a:off x="1284" y="1416"/>
              <a:ext cx="758" cy="756"/>
              <a:chOff x="1296" y="1488"/>
              <a:chExt cx="758" cy="756"/>
            </a:xfrm>
          </p:grpSpPr>
          <p:sp>
            <p:nvSpPr>
              <p:cNvPr id="44108" name="Oval 29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4109" name="Group 30"/>
              <p:cNvGrpSpPr>
                <a:grpSpLocks/>
              </p:cNvGrpSpPr>
              <p:nvPr/>
            </p:nvGrpSpPr>
            <p:grpSpPr bwMode="auto">
              <a:xfrm>
                <a:off x="1425" y="1488"/>
                <a:ext cx="629" cy="756"/>
                <a:chOff x="1425" y="1488"/>
                <a:chExt cx="629" cy="756"/>
              </a:xfrm>
            </p:grpSpPr>
            <p:sp>
              <p:nvSpPr>
                <p:cNvPr id="44110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2064"/>
                  <a:ext cx="57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11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336" cy="576"/>
                </a:xfrm>
                <a:prstGeom prst="line">
                  <a:avLst/>
                </a:prstGeom>
                <a:noFill/>
                <a:ln w="222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112" name="Group 33"/>
                <p:cNvGrpSpPr>
                  <a:grpSpLocks/>
                </p:cNvGrpSpPr>
                <p:nvPr/>
              </p:nvGrpSpPr>
              <p:grpSpPr bwMode="auto">
                <a:xfrm>
                  <a:off x="1584" y="2004"/>
                  <a:ext cx="48" cy="48"/>
                  <a:chOff x="1392" y="2688"/>
                  <a:chExt cx="48" cy="48"/>
                </a:xfrm>
              </p:grpSpPr>
              <p:sp>
                <p:nvSpPr>
                  <p:cNvPr id="4412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688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2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68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113" name="Line 36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1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516" y="1635"/>
                  <a:ext cx="152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latin typeface=".VnTime" panose="020B7200000000000000" pitchFamily="34" charset="0"/>
                    </a:rPr>
                    <a:t>.</a:t>
                  </a:r>
                </a:p>
              </p:txBody>
            </p:sp>
            <p:sp>
              <p:nvSpPr>
                <p:cNvPr id="4411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425" y="1700"/>
                  <a:ext cx="185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>
                      <a:latin typeface=".VnTime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4411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824" y="1504"/>
                  <a:ext cx="183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4411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88" y="2060"/>
                  <a:ext cx="185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4411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72" y="2017"/>
                  <a:ext cx="182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.VnTime" panose="020B7200000000000000" pitchFamily="34" charset="0"/>
                    </a:rPr>
                    <a:t>x</a:t>
                  </a:r>
                </a:p>
              </p:txBody>
            </p:sp>
            <p:sp>
              <p:nvSpPr>
                <p:cNvPr id="44119" name="Freeform 42"/>
                <p:cNvSpPr>
                  <a:spLocks/>
                </p:cNvSpPr>
                <p:nvPr/>
              </p:nvSpPr>
              <p:spPr bwMode="auto">
                <a:xfrm rot="-8634244">
                  <a:off x="1632" y="1977"/>
                  <a:ext cx="65" cy="53"/>
                </a:xfrm>
                <a:custGeom>
                  <a:avLst/>
                  <a:gdLst>
                    <a:gd name="T0" fmla="*/ 0 w 113"/>
                    <a:gd name="T1" fmla="*/ 0 h 89"/>
                    <a:gd name="T2" fmla="*/ 37 w 113"/>
                    <a:gd name="T3" fmla="*/ 49 h 89"/>
                    <a:gd name="T4" fmla="*/ 63 w 113"/>
                    <a:gd name="T5" fmla="*/ 38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24" y="1776"/>
                  <a:ext cx="204" cy="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.VnTime" panose="020B7200000000000000" pitchFamily="34" charset="0"/>
                    </a:rPr>
                    <a:t>m</a:t>
                  </a:r>
                </a:p>
              </p:txBody>
            </p:sp>
          </p:grpSp>
        </p:grpSp>
        <p:sp>
          <p:nvSpPr>
            <p:cNvPr id="44107" name="Text Box 44"/>
            <p:cNvSpPr txBox="1">
              <a:spLocks noChangeArrowheads="1"/>
            </p:cNvSpPr>
            <p:nvPr/>
          </p:nvSpPr>
          <p:spPr bwMode="auto">
            <a:xfrm>
              <a:off x="1631" y="1977"/>
              <a:ext cx="11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4060" name="Group 45"/>
          <p:cNvGrpSpPr>
            <a:grpSpLocks/>
          </p:cNvGrpSpPr>
          <p:nvPr/>
        </p:nvGrpSpPr>
        <p:grpSpPr bwMode="auto">
          <a:xfrm>
            <a:off x="3000376" y="1101726"/>
            <a:ext cx="1152525" cy="1247775"/>
            <a:chOff x="1284" y="588"/>
            <a:chExt cx="738" cy="833"/>
          </a:xfrm>
        </p:grpSpPr>
        <p:grpSp>
          <p:nvGrpSpPr>
            <p:cNvPr id="44095" name="Group 46"/>
            <p:cNvGrpSpPr>
              <a:grpSpLocks/>
            </p:cNvGrpSpPr>
            <p:nvPr/>
          </p:nvGrpSpPr>
          <p:grpSpPr bwMode="auto">
            <a:xfrm>
              <a:off x="1284" y="588"/>
              <a:ext cx="738" cy="731"/>
              <a:chOff x="1284" y="588"/>
              <a:chExt cx="738" cy="731"/>
            </a:xfrm>
          </p:grpSpPr>
          <p:sp>
            <p:nvSpPr>
              <p:cNvPr id="44097" name="Oval 47"/>
              <p:cNvSpPr>
                <a:spLocks noChangeArrowheads="1"/>
              </p:cNvSpPr>
              <p:nvPr/>
            </p:nvSpPr>
            <p:spPr bwMode="auto">
              <a:xfrm>
                <a:off x="1457" y="588"/>
                <a:ext cx="565" cy="561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98" name="Text Box 48"/>
              <p:cNvSpPr txBox="1">
                <a:spLocks noChangeArrowheads="1"/>
              </p:cNvSpPr>
              <p:nvPr/>
            </p:nvSpPr>
            <p:spPr bwMode="auto">
              <a:xfrm>
                <a:off x="1659" y="721"/>
                <a:ext cx="155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.VnTime" panose="020B7200000000000000" pitchFamily="34" charset="0"/>
                  </a:rPr>
                  <a:t>.</a:t>
                </a:r>
              </a:p>
            </p:txBody>
          </p:sp>
          <p:sp>
            <p:nvSpPr>
              <p:cNvPr id="44099" name="Text Box 49"/>
              <p:cNvSpPr txBox="1">
                <a:spLocks noChangeArrowheads="1"/>
              </p:cNvSpPr>
              <p:nvPr/>
            </p:nvSpPr>
            <p:spPr bwMode="auto">
              <a:xfrm>
                <a:off x="1680" y="743"/>
                <a:ext cx="19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44100" name="Line 50"/>
              <p:cNvSpPr>
                <a:spLocks noChangeShapeType="1"/>
              </p:cNvSpPr>
              <p:nvPr/>
            </p:nvSpPr>
            <p:spPr bwMode="auto">
              <a:xfrm flipV="1">
                <a:off x="1321" y="869"/>
                <a:ext cx="411" cy="93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Line 51"/>
              <p:cNvSpPr>
                <a:spLocks noChangeShapeType="1"/>
              </p:cNvSpPr>
              <p:nvPr/>
            </p:nvSpPr>
            <p:spPr bwMode="auto">
              <a:xfrm flipH="1">
                <a:off x="1734" y="869"/>
                <a:ext cx="0" cy="374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Text Box 52"/>
              <p:cNvSpPr txBox="1">
                <a:spLocks noChangeArrowheads="1"/>
              </p:cNvSpPr>
              <p:nvPr/>
            </p:nvSpPr>
            <p:spPr bwMode="auto">
              <a:xfrm>
                <a:off x="1284" y="798"/>
                <a:ext cx="189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44103" name="Text Box 53"/>
              <p:cNvSpPr txBox="1">
                <a:spLocks noChangeArrowheads="1"/>
              </p:cNvSpPr>
              <p:nvPr/>
            </p:nvSpPr>
            <p:spPr bwMode="auto">
              <a:xfrm>
                <a:off x="1734" y="1135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44104" name="Freeform 54"/>
              <p:cNvSpPr>
                <a:spLocks/>
              </p:cNvSpPr>
              <p:nvPr/>
            </p:nvSpPr>
            <p:spPr bwMode="auto">
              <a:xfrm>
                <a:off x="1661" y="898"/>
                <a:ext cx="70" cy="52"/>
              </a:xfrm>
              <a:custGeom>
                <a:avLst/>
                <a:gdLst>
                  <a:gd name="T0" fmla="*/ 0 w 113"/>
                  <a:gd name="T1" fmla="*/ 0 h 89"/>
                  <a:gd name="T2" fmla="*/ 40 w 113"/>
                  <a:gd name="T3" fmla="*/ 48 h 89"/>
                  <a:gd name="T4" fmla="*/ 68 w 113"/>
                  <a:gd name="T5" fmla="*/ 37 h 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3" h="89">
                    <a:moveTo>
                      <a:pt x="0" y="0"/>
                    </a:moveTo>
                    <a:cubicBezTo>
                      <a:pt x="10" y="60"/>
                      <a:pt x="10" y="65"/>
                      <a:pt x="64" y="82"/>
                    </a:cubicBezTo>
                    <a:cubicBezTo>
                      <a:pt x="113" y="72"/>
                      <a:pt x="110" y="89"/>
                      <a:pt x="110" y="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Text Box 55"/>
              <p:cNvSpPr txBox="1">
                <a:spLocks noChangeArrowheads="1"/>
              </p:cNvSpPr>
              <p:nvPr/>
            </p:nvSpPr>
            <p:spPr bwMode="auto">
              <a:xfrm>
                <a:off x="1456" y="1056"/>
                <a:ext cx="21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</p:grpSp>
        <p:sp>
          <p:nvSpPr>
            <p:cNvPr id="44096" name="Text Box 56"/>
            <p:cNvSpPr txBox="1">
              <a:spLocks noChangeArrowheads="1"/>
            </p:cNvSpPr>
            <p:nvPr/>
          </p:nvSpPr>
          <p:spPr bwMode="auto">
            <a:xfrm>
              <a:off x="1547" y="1176"/>
              <a:ext cx="11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4061" name="Group 57"/>
          <p:cNvGrpSpPr>
            <a:grpSpLocks/>
          </p:cNvGrpSpPr>
          <p:nvPr/>
        </p:nvGrpSpPr>
        <p:grpSpPr bwMode="auto">
          <a:xfrm>
            <a:off x="3143251" y="3236913"/>
            <a:ext cx="1368425" cy="1416050"/>
            <a:chOff x="228" y="3387"/>
            <a:chExt cx="878" cy="947"/>
          </a:xfrm>
        </p:grpSpPr>
        <p:grpSp>
          <p:nvGrpSpPr>
            <p:cNvPr id="44080" name="Group 58"/>
            <p:cNvGrpSpPr>
              <a:grpSpLocks/>
            </p:cNvGrpSpPr>
            <p:nvPr/>
          </p:nvGrpSpPr>
          <p:grpSpPr bwMode="auto">
            <a:xfrm>
              <a:off x="228" y="3387"/>
              <a:ext cx="878" cy="876"/>
              <a:chOff x="2400" y="1200"/>
              <a:chExt cx="878" cy="876"/>
            </a:xfrm>
          </p:grpSpPr>
          <p:sp>
            <p:nvSpPr>
              <p:cNvPr id="44082" name="Oval 59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83" name="Text Box 60"/>
              <p:cNvSpPr txBox="1">
                <a:spLocks noChangeArrowheads="1"/>
              </p:cNvSpPr>
              <p:nvPr/>
            </p:nvSpPr>
            <p:spPr bwMode="auto">
              <a:xfrm>
                <a:off x="2763" y="1491"/>
                <a:ext cx="156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.VnTime" panose="020B7200000000000000" pitchFamily="34" charset="0"/>
                  </a:rPr>
                  <a:t>.</a:t>
                </a:r>
              </a:p>
            </p:txBody>
          </p:sp>
          <p:sp>
            <p:nvSpPr>
              <p:cNvPr id="44084" name="Text Box 61"/>
              <p:cNvSpPr txBox="1">
                <a:spLocks noChangeArrowheads="1"/>
              </p:cNvSpPr>
              <p:nvPr/>
            </p:nvSpPr>
            <p:spPr bwMode="auto">
              <a:xfrm>
                <a:off x="2745" y="1631"/>
                <a:ext cx="195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44085" name="Line 62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336" cy="672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Line 63"/>
              <p:cNvSpPr>
                <a:spLocks noChangeShapeType="1"/>
              </p:cNvSpPr>
              <p:nvPr/>
            </p:nvSpPr>
            <p:spPr bwMode="auto">
              <a:xfrm>
                <a:off x="2544" y="1344"/>
                <a:ext cx="672" cy="432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Text Box 64"/>
              <p:cNvSpPr txBox="1">
                <a:spLocks noChangeArrowheads="1"/>
              </p:cNvSpPr>
              <p:nvPr/>
            </p:nvSpPr>
            <p:spPr bwMode="auto">
              <a:xfrm>
                <a:off x="2448" y="1331"/>
                <a:ext cx="189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D</a:t>
                </a:r>
              </a:p>
            </p:txBody>
          </p:sp>
          <p:sp>
            <p:nvSpPr>
              <p:cNvPr id="44088" name="Text Box 65"/>
              <p:cNvSpPr txBox="1">
                <a:spLocks noChangeArrowheads="1"/>
              </p:cNvSpPr>
              <p:nvPr/>
            </p:nvSpPr>
            <p:spPr bwMode="auto">
              <a:xfrm>
                <a:off x="2400" y="1667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44089" name="Text Box 66"/>
              <p:cNvSpPr txBox="1">
                <a:spLocks noChangeArrowheads="1"/>
              </p:cNvSpPr>
              <p:nvPr/>
            </p:nvSpPr>
            <p:spPr bwMode="auto">
              <a:xfrm>
                <a:off x="2715" y="1361"/>
                <a:ext cx="18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44090" name="Text Box 67"/>
              <p:cNvSpPr txBox="1">
                <a:spLocks noChangeArrowheads="1"/>
              </p:cNvSpPr>
              <p:nvPr/>
            </p:nvSpPr>
            <p:spPr bwMode="auto">
              <a:xfrm>
                <a:off x="3090" y="1580"/>
                <a:ext cx="18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C</a:t>
                </a:r>
              </a:p>
            </p:txBody>
          </p:sp>
          <p:sp>
            <p:nvSpPr>
              <p:cNvPr id="44091" name="Freeform 68"/>
              <p:cNvSpPr>
                <a:spLocks/>
              </p:cNvSpPr>
              <p:nvPr/>
            </p:nvSpPr>
            <p:spPr bwMode="auto">
              <a:xfrm rot="-1357807">
                <a:off x="2733" y="1509"/>
                <a:ext cx="69" cy="48"/>
              </a:xfrm>
              <a:custGeom>
                <a:avLst/>
                <a:gdLst>
                  <a:gd name="T0" fmla="*/ 0 w 128"/>
                  <a:gd name="T1" fmla="*/ 0 h 52"/>
                  <a:gd name="T2" fmla="*/ 5 w 128"/>
                  <a:gd name="T3" fmla="*/ 25 h 52"/>
                  <a:gd name="T4" fmla="*/ 35 w 128"/>
                  <a:gd name="T5" fmla="*/ 42 h 52"/>
                  <a:gd name="T6" fmla="*/ 69 w 128"/>
                  <a:gd name="T7" fmla="*/ 17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52">
                    <a:moveTo>
                      <a:pt x="0" y="0"/>
                    </a:moveTo>
                    <a:cubicBezTo>
                      <a:pt x="3" y="9"/>
                      <a:pt x="1" y="21"/>
                      <a:pt x="9" y="27"/>
                    </a:cubicBezTo>
                    <a:cubicBezTo>
                      <a:pt x="25" y="38"/>
                      <a:pt x="64" y="46"/>
                      <a:pt x="64" y="46"/>
                    </a:cubicBezTo>
                    <a:cubicBezTo>
                      <a:pt x="125" y="35"/>
                      <a:pt x="109" y="52"/>
                      <a:pt x="128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Text Box 69"/>
              <p:cNvSpPr txBox="1">
                <a:spLocks noChangeArrowheads="1"/>
              </p:cNvSpPr>
              <p:nvPr/>
            </p:nvSpPr>
            <p:spPr bwMode="auto">
              <a:xfrm>
                <a:off x="2604" y="1212"/>
                <a:ext cx="20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  <p:sp>
            <p:nvSpPr>
              <p:cNvPr id="44093" name="Text Box 70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17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n</a:t>
                </a:r>
              </a:p>
            </p:txBody>
          </p:sp>
          <p:sp>
            <p:nvSpPr>
              <p:cNvPr id="44094" name="Text Box 71"/>
              <p:cNvSpPr txBox="1">
                <a:spLocks noChangeArrowheads="1"/>
              </p:cNvSpPr>
              <p:nvPr/>
            </p:nvSpPr>
            <p:spPr bwMode="auto">
              <a:xfrm>
                <a:off x="2814" y="1208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E</a:t>
                </a:r>
              </a:p>
            </p:txBody>
          </p:sp>
        </p:grpSp>
        <p:sp>
          <p:nvSpPr>
            <p:cNvPr id="44081" name="Text Box 72"/>
            <p:cNvSpPr txBox="1">
              <a:spLocks noChangeArrowheads="1"/>
            </p:cNvSpPr>
            <p:nvPr/>
          </p:nvSpPr>
          <p:spPr bwMode="auto">
            <a:xfrm>
              <a:off x="418" y="4089"/>
              <a:ext cx="11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4062" name="Group 73"/>
          <p:cNvGrpSpPr>
            <a:grpSpLocks/>
          </p:cNvGrpSpPr>
          <p:nvPr/>
        </p:nvGrpSpPr>
        <p:grpSpPr bwMode="auto">
          <a:xfrm rot="1148354">
            <a:off x="6208903" y="1487482"/>
            <a:ext cx="1389143" cy="1596796"/>
            <a:chOff x="219" y="1126"/>
            <a:chExt cx="833" cy="1176"/>
          </a:xfrm>
        </p:grpSpPr>
        <p:grpSp>
          <p:nvGrpSpPr>
            <p:cNvPr id="44063" name="Group 74"/>
            <p:cNvGrpSpPr>
              <a:grpSpLocks/>
            </p:cNvGrpSpPr>
            <p:nvPr/>
          </p:nvGrpSpPr>
          <p:grpSpPr bwMode="auto">
            <a:xfrm rot="1300409">
              <a:off x="219" y="1126"/>
              <a:ext cx="833" cy="1141"/>
              <a:chOff x="3533" y="745"/>
              <a:chExt cx="833" cy="1141"/>
            </a:xfrm>
          </p:grpSpPr>
          <p:sp>
            <p:nvSpPr>
              <p:cNvPr id="44065" name="Oval 75"/>
              <p:cNvSpPr>
                <a:spLocks noChangeArrowheads="1"/>
              </p:cNvSpPr>
              <p:nvPr/>
            </p:nvSpPr>
            <p:spPr bwMode="auto">
              <a:xfrm>
                <a:off x="3696" y="1152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66" name="Text Box 76"/>
              <p:cNvSpPr txBox="1">
                <a:spLocks noChangeArrowheads="1"/>
              </p:cNvSpPr>
              <p:nvPr/>
            </p:nvSpPr>
            <p:spPr bwMode="auto">
              <a:xfrm>
                <a:off x="3915" y="1272"/>
                <a:ext cx="144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.VnTime" panose="020B7200000000000000" pitchFamily="34" charset="0"/>
                  </a:rPr>
                  <a:t>.</a:t>
                </a:r>
              </a:p>
            </p:txBody>
          </p:sp>
          <p:sp>
            <p:nvSpPr>
              <p:cNvPr id="44067" name="Text Box 77"/>
              <p:cNvSpPr txBox="1">
                <a:spLocks noChangeArrowheads="1"/>
              </p:cNvSpPr>
              <p:nvPr/>
            </p:nvSpPr>
            <p:spPr bwMode="auto">
              <a:xfrm>
                <a:off x="3810" y="1310"/>
                <a:ext cx="17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66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44068" name="Line 78"/>
              <p:cNvSpPr>
                <a:spLocks noChangeShapeType="1"/>
              </p:cNvSpPr>
              <p:nvPr/>
            </p:nvSpPr>
            <p:spPr bwMode="auto">
              <a:xfrm flipV="1">
                <a:off x="3633" y="891"/>
                <a:ext cx="624" cy="624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Line 79"/>
              <p:cNvSpPr>
                <a:spLocks noChangeShapeType="1"/>
              </p:cNvSpPr>
              <p:nvPr/>
            </p:nvSpPr>
            <p:spPr bwMode="auto">
              <a:xfrm flipH="1">
                <a:off x="4017" y="891"/>
                <a:ext cx="240" cy="96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Text Box 80"/>
              <p:cNvSpPr txBox="1">
                <a:spLocks noChangeArrowheads="1"/>
              </p:cNvSpPr>
              <p:nvPr/>
            </p:nvSpPr>
            <p:spPr bwMode="auto">
              <a:xfrm>
                <a:off x="4194" y="745"/>
                <a:ext cx="17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E</a:t>
                </a:r>
              </a:p>
            </p:txBody>
          </p:sp>
          <p:sp>
            <p:nvSpPr>
              <p:cNvPr id="44071" name="Text Box 81"/>
              <p:cNvSpPr txBox="1">
                <a:spLocks noChangeArrowheads="1"/>
              </p:cNvSpPr>
              <p:nvPr/>
            </p:nvSpPr>
            <p:spPr bwMode="auto">
              <a:xfrm>
                <a:off x="3866" y="975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44072" name="Text Box 82"/>
              <p:cNvSpPr txBox="1">
                <a:spLocks noChangeArrowheads="1"/>
              </p:cNvSpPr>
              <p:nvPr/>
            </p:nvSpPr>
            <p:spPr bwMode="auto">
              <a:xfrm>
                <a:off x="4138" y="1077"/>
                <a:ext cx="17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D</a:t>
                </a:r>
              </a:p>
            </p:txBody>
          </p:sp>
          <p:sp>
            <p:nvSpPr>
              <p:cNvPr id="44073" name="Text Box 83"/>
              <p:cNvSpPr txBox="1">
                <a:spLocks noChangeArrowheads="1"/>
              </p:cNvSpPr>
              <p:nvPr/>
            </p:nvSpPr>
            <p:spPr bwMode="auto">
              <a:xfrm>
                <a:off x="3533" y="1345"/>
                <a:ext cx="17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66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44074" name="Text Box 84"/>
              <p:cNvSpPr txBox="1">
                <a:spLocks noChangeArrowheads="1"/>
              </p:cNvSpPr>
              <p:nvPr/>
            </p:nvSpPr>
            <p:spPr bwMode="auto">
              <a:xfrm>
                <a:off x="4001" y="1682"/>
                <a:ext cx="17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latin typeface=".VnTime" panose="020B7200000000000000" pitchFamily="34" charset="0"/>
                  </a:rPr>
                  <a:t>C</a:t>
                </a:r>
              </a:p>
            </p:txBody>
          </p:sp>
          <p:grpSp>
            <p:nvGrpSpPr>
              <p:cNvPr id="44075" name="Group 85"/>
              <p:cNvGrpSpPr>
                <a:grpSpLocks/>
              </p:cNvGrpSpPr>
              <p:nvPr/>
            </p:nvGrpSpPr>
            <p:grpSpPr bwMode="auto">
              <a:xfrm>
                <a:off x="4146" y="999"/>
                <a:ext cx="69" cy="67"/>
                <a:chOff x="3306" y="2629"/>
                <a:chExt cx="69" cy="67"/>
              </a:xfrm>
            </p:grpSpPr>
            <p:sp>
              <p:nvSpPr>
                <p:cNvPr id="44078" name="Freeform 86"/>
                <p:cNvSpPr>
                  <a:spLocks/>
                </p:cNvSpPr>
                <p:nvPr/>
              </p:nvSpPr>
              <p:spPr bwMode="auto">
                <a:xfrm>
                  <a:off x="3318" y="2629"/>
                  <a:ext cx="57" cy="47"/>
                </a:xfrm>
                <a:custGeom>
                  <a:avLst/>
                  <a:gdLst>
                    <a:gd name="T0" fmla="*/ 0 w 113"/>
                    <a:gd name="T1" fmla="*/ 0 h 89"/>
                    <a:gd name="T2" fmla="*/ 32 w 113"/>
                    <a:gd name="T3" fmla="*/ 43 h 89"/>
                    <a:gd name="T4" fmla="*/ 55 w 113"/>
                    <a:gd name="T5" fmla="*/ 34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9" name="Freeform 87"/>
                <p:cNvSpPr>
                  <a:spLocks/>
                </p:cNvSpPr>
                <p:nvPr/>
              </p:nvSpPr>
              <p:spPr bwMode="auto">
                <a:xfrm>
                  <a:off x="3306" y="2643"/>
                  <a:ext cx="65" cy="53"/>
                </a:xfrm>
                <a:custGeom>
                  <a:avLst/>
                  <a:gdLst>
                    <a:gd name="T0" fmla="*/ 0 w 113"/>
                    <a:gd name="T1" fmla="*/ 0 h 89"/>
                    <a:gd name="T2" fmla="*/ 37 w 113"/>
                    <a:gd name="T3" fmla="*/ 49 h 89"/>
                    <a:gd name="T4" fmla="*/ 63 w 113"/>
                    <a:gd name="T5" fmla="*/ 38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76" name="Text Box 88"/>
              <p:cNvSpPr txBox="1">
                <a:spLocks noChangeArrowheads="1"/>
              </p:cNvSpPr>
              <p:nvPr/>
            </p:nvSpPr>
            <p:spPr bwMode="auto">
              <a:xfrm>
                <a:off x="3636" y="1581"/>
                <a:ext cx="11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 sz="1400">
                  <a:latin typeface=".VnTime" panose="020B7200000000000000" pitchFamily="34" charset="0"/>
                </a:endParaRPr>
              </a:p>
            </p:txBody>
          </p:sp>
          <p:sp>
            <p:nvSpPr>
              <p:cNvPr id="44077" name="Text Box 89"/>
              <p:cNvSpPr txBox="1">
                <a:spLocks noChangeArrowheads="1"/>
              </p:cNvSpPr>
              <p:nvPr/>
            </p:nvSpPr>
            <p:spPr bwMode="auto">
              <a:xfrm>
                <a:off x="3971" y="1103"/>
                <a:ext cx="11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 sz="14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44064" name="Text Box 90"/>
            <p:cNvSpPr txBox="1">
              <a:spLocks noChangeArrowheads="1"/>
            </p:cNvSpPr>
            <p:nvPr/>
          </p:nvSpPr>
          <p:spPr bwMode="auto">
            <a:xfrm>
              <a:off x="676" y="2032"/>
              <a:ext cx="11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16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0">
            <a:extLst>
              <a:ext uri="{FF2B5EF4-FFF2-40B4-BE49-F238E27FC236}">
                <a16:creationId xmlns:a16="http://schemas.microsoft.com/office/drawing/2014/main" id="{8A9FB1FD-20F9-462E-BFE1-5883BF6D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531" y="675464"/>
            <a:ext cx="1816288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27" y="18535"/>
            <a:ext cx="1257273" cy="70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5"/>
            <a:ext cx="914400" cy="643297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60088"/>
              </p:ext>
            </p:extLst>
          </p:nvPr>
        </p:nvGraphicFramePr>
        <p:xfrm>
          <a:off x="808489" y="5597100"/>
          <a:ext cx="2066254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507960" progId="Equation.DSMT4">
                  <p:embed/>
                </p:oleObj>
              </mc:Choice>
              <mc:Fallback>
                <p:oleObj name="Equation" r:id="rId4" imgW="1333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89" y="5597100"/>
                        <a:ext cx="2066254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38320" y="5760104"/>
            <a:ext cx="121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endParaRPr lang="en-US" sz="2400" dirty="0"/>
          </a:p>
        </p:txBody>
      </p:sp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08971"/>
              </p:ext>
            </p:extLst>
          </p:nvPr>
        </p:nvGraphicFramePr>
        <p:xfrm>
          <a:off x="3200724" y="5700425"/>
          <a:ext cx="533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780" imgH="215713" progId="Equation.DSMT4">
                  <p:embed/>
                </p:oleObj>
              </mc:Choice>
              <mc:Fallback>
                <p:oleObj name="Equation" r:id="rId6" imgW="253780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724" y="5700425"/>
                        <a:ext cx="5334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643957" y="5787400"/>
            <a:ext cx="827054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vi-VN" sz="2400" dirty="0">
                <a:solidFill>
                  <a:srgbClr val="FF0000"/>
                </a:solidFill>
              </a:rPr>
              <a:t>0</a:t>
            </a:r>
            <a:r>
              <a:rPr lang="vi-VN" sz="2400" baseline="30000" dirty="0">
                <a:solidFill>
                  <a:srgbClr val="FF0000"/>
                </a:solidFill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002060"/>
              </a:solidFill>
            </a:endParaRPr>
          </a:p>
        </p:txBody>
      </p:sp>
      <p:pic>
        <p:nvPicPr>
          <p:cNvPr id="32828" name="Picture 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80" y="962919"/>
            <a:ext cx="37623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32" name="Picture 6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0" y="962919"/>
            <a:ext cx="39147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907222" y="300114"/>
            <a:ext cx="5619550" cy="2683893"/>
          </a:xfrm>
          <a:prstGeom prst="cloudCallout">
            <a:avLst>
              <a:gd name="adj1" fmla="val -78769"/>
              <a:gd name="adj2" fmla="val 2855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sau, tính số đo cung AB, góc xAB, Góc ACB. Rút ra Kết luận về góc xAB và góc ACB 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85107"/>
              </p:ext>
            </p:extLst>
          </p:nvPr>
        </p:nvGraphicFramePr>
        <p:xfrm>
          <a:off x="914400" y="5116872"/>
          <a:ext cx="645951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79360" progId="Equation.DSMT4">
                  <p:embed/>
                </p:oleObj>
              </mc:Choice>
              <mc:Fallback>
                <p:oleObj name="Equation" r:id="rId10" imgW="444240" imgH="279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16872"/>
                        <a:ext cx="645951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607758" y="4655207"/>
            <a:ext cx="8567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214891"/>
              </p:ext>
            </p:extLst>
          </p:nvPr>
        </p:nvGraphicFramePr>
        <p:xfrm>
          <a:off x="920281" y="4603119"/>
          <a:ext cx="68747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79360" progId="Equation.DSMT4">
                  <p:embed/>
                </p:oleObj>
              </mc:Choice>
              <mc:Fallback>
                <p:oleObj name="Equation" r:id="rId12" imgW="39348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81" y="4603119"/>
                        <a:ext cx="68747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1623678" y="5144168"/>
            <a:ext cx="8567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pic>
        <p:nvPicPr>
          <p:cNvPr id="32848" name="Picture 8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9" y="962919"/>
            <a:ext cx="39147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80739"/>
              </p:ext>
            </p:extLst>
          </p:nvPr>
        </p:nvGraphicFramePr>
        <p:xfrm>
          <a:off x="914400" y="4201898"/>
          <a:ext cx="775171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279360" progId="Equation.DSMT4">
                  <p:embed/>
                </p:oleObj>
              </mc:Choice>
              <mc:Fallback>
                <p:oleObj name="Equation" r:id="rId15" imgW="457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01898"/>
                        <a:ext cx="775171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742902" y="4229898"/>
            <a:ext cx="8567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pic>
        <p:nvPicPr>
          <p:cNvPr id="32850" name="Picture 8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0" y="962919"/>
            <a:ext cx="39147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51" name="Picture 8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8" y="962919"/>
            <a:ext cx="39147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29818" y="1583140"/>
            <a:ext cx="561116" cy="618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16661" y="1105465"/>
            <a:ext cx="1665024" cy="436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tuyến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179928" y="2777193"/>
            <a:ext cx="1062270" cy="31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42198" y="3088775"/>
            <a:ext cx="1665024" cy="436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cung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89194-3247-2785-1700-27D1A00CA1E5}"/>
              </a:ext>
            </a:extLst>
          </p:cNvPr>
          <p:cNvSpPr txBox="1"/>
          <p:nvPr/>
        </p:nvSpPr>
        <p:spPr>
          <a:xfrm>
            <a:off x="5255999" y="4207256"/>
            <a:ext cx="361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Nên  </a:t>
            </a:r>
            <a:r>
              <a:rPr lang="en-US" sz="2400" dirty="0" err="1"/>
              <a:t>sđ</a:t>
            </a:r>
            <a:r>
              <a:rPr lang="vi-VN" sz="2400" dirty="0"/>
              <a:t>             80</a:t>
            </a:r>
            <a:r>
              <a:rPr lang="vi-VN" sz="2400" baseline="30000" dirty="0"/>
              <a:t>0</a:t>
            </a:r>
            <a:endParaRPr lang="en-US" sz="2400" dirty="0"/>
          </a:p>
        </p:txBody>
      </p:sp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DAF01AA2-CC97-19EC-8B2D-E2C98360A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36299"/>
              </p:ext>
            </p:extLst>
          </p:nvPr>
        </p:nvGraphicFramePr>
        <p:xfrm>
          <a:off x="6387085" y="4209227"/>
          <a:ext cx="955414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8280" imgH="215640" progId="Equation.DSMT4">
                  <p:embed/>
                </p:oleObj>
              </mc:Choice>
              <mc:Fallback>
                <p:oleObj name="Equation" r:id="rId19" imgW="368280" imgH="215640" progId="Equation.DSMT4">
                  <p:embed/>
                  <p:pic>
                    <p:nvPicPr>
                      <p:cNvPr id="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085" y="4209227"/>
                        <a:ext cx="955414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">
            <a:extLst>
              <a:ext uri="{FF2B5EF4-FFF2-40B4-BE49-F238E27FC236}">
                <a16:creationId xmlns:a16="http://schemas.microsoft.com/office/drawing/2014/main" id="{C868EA4C-D9D5-FDB3-6338-63643F8E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967" y="92237"/>
            <a:ext cx="8569501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  <p:bldP spid="26" grpId="0" animBg="1"/>
      <p:bldP spid="30" grpId="0"/>
      <p:bldP spid="32" grpId="0"/>
      <p:bldP spid="37" grpId="0"/>
      <p:bldP spid="11" grpId="0" animBg="1"/>
      <p:bldP spid="3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4546" y="2022523"/>
            <a:ext cx="5355368" cy="4236610"/>
          </a:xfrm>
          <a:prstGeom prst="roundRect">
            <a:avLst/>
          </a:prstGeom>
          <a:ln w="57150" cmpd="tri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966" y="1015104"/>
            <a:ext cx="11339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(O) và điểm M nằm ngoài đường tròn (O) . Qua M kẻ tiếp tuyến MT (T là tiếp điểm) và cát tuyến MAB ( A nằm giữa M và B) .Chứng minh: MT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MA . MB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B657F-8CA5-4AE2-ACA5-E703C058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3" y="2845766"/>
            <a:ext cx="4671582" cy="28323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7808469" y="188184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4260" y="2446028"/>
            <a:ext cx="328654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∆MTA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∆MTB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54859" y="2847009"/>
            <a:ext cx="6389006" cy="1414937"/>
            <a:chOff x="5912174" y="3509128"/>
            <a:chExt cx="6069004" cy="1414937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139726"/>
                </p:ext>
              </p:extLst>
            </p:nvPr>
          </p:nvGraphicFramePr>
          <p:xfrm>
            <a:off x="5912174" y="3509128"/>
            <a:ext cx="1770378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14400" imgH="558720" progId="Equation.DSMT4">
                    <p:embed/>
                  </p:oleObj>
                </mc:Choice>
                <mc:Fallback>
                  <p:oleObj name="Equation" r:id="rId3" imgW="91440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12174" y="3509128"/>
                          <a:ext cx="1770378" cy="1081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592410" y="4093068"/>
              <a:ext cx="43887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TA)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08365"/>
              </p:ext>
            </p:extLst>
          </p:nvPr>
        </p:nvGraphicFramePr>
        <p:xfrm>
          <a:off x="5720311" y="4449340"/>
          <a:ext cx="438150" cy="34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19" imgH="164885" progId="Equation.DSMT4">
                  <p:embed/>
                </p:oleObj>
              </mc:Choice>
              <mc:Fallback>
                <p:oleObj name="Equation" r:id="rId5" imgW="215619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311" y="4449340"/>
                        <a:ext cx="438150" cy="348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16232" b="18666"/>
          <a:stretch>
            <a:fillRect/>
          </a:stretch>
        </p:blipFill>
        <p:spPr bwMode="auto">
          <a:xfrm>
            <a:off x="7101783" y="4336226"/>
            <a:ext cx="247664" cy="3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935351" y="4335873"/>
            <a:ext cx="1185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∆MTA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7531" y="4336226"/>
            <a:ext cx="1879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∆MBT (g-g)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79203"/>
              </p:ext>
            </p:extLst>
          </p:nvPr>
        </p:nvGraphicFramePr>
        <p:xfrm>
          <a:off x="5672390" y="4849532"/>
          <a:ext cx="2494211" cy="126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609480" progId="Equation.DSMT4">
                  <p:embed/>
                </p:oleObj>
              </mc:Choice>
              <mc:Fallback>
                <p:oleObj name="Equation" r:id="rId8" imgW="1155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72390" y="4849532"/>
                        <a:ext cx="2494211" cy="126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0">
            <a:extLst>
              <a:ext uri="{FF2B5EF4-FFF2-40B4-BE49-F238E27FC236}">
                <a16:creationId xmlns:a16="http://schemas.microsoft.com/office/drawing/2014/main" id="{92CFD7C7-4D0E-9430-F0CC-65790C7A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572" y="92237"/>
            <a:ext cx="8625385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20544" y="975032"/>
            <a:ext cx="12071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AB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ở S. </a:t>
            </a:r>
          </a:p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ES = EM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75" y="2323048"/>
            <a:ext cx="5181422" cy="4498431"/>
          </a:xfrm>
          <a:prstGeom prst="rect">
            <a:avLst/>
          </a:prstGeom>
        </p:spPr>
      </p:pic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073653" y="2845861"/>
            <a:ext cx="6870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300" dirty="0">
                <a:latin typeface="+mj-lt"/>
              </a:rPr>
              <a:t>Ta có </a:t>
            </a:r>
            <a:r>
              <a:rPr lang="en-US" sz="2300" dirty="0">
                <a:latin typeface="+mj-lt"/>
              </a:rPr>
              <a:t>          </a:t>
            </a:r>
            <a:r>
              <a:rPr lang="vi-VN" sz="2300" dirty="0">
                <a:latin typeface="+mj-lt"/>
              </a:rPr>
              <a:t> </a:t>
            </a:r>
            <a:r>
              <a:rPr lang="en-US" sz="2300" dirty="0">
                <a:latin typeface="+mj-lt"/>
              </a:rPr>
              <a:t>   </a:t>
            </a:r>
            <a:r>
              <a:rPr lang="vi-VN" sz="2300" dirty="0">
                <a:latin typeface="+mj-lt"/>
              </a:rPr>
              <a:t>là góc có đỉnh nằm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trong đường tròn </a:t>
            </a:r>
            <a:endParaRPr lang="en-US" sz="2300" dirty="0">
              <a:latin typeface="+mj-lt"/>
            </a:endParaRPr>
          </a:p>
          <a:p>
            <a:r>
              <a:rPr lang="vi-VN" sz="2300" dirty="0">
                <a:latin typeface="+mj-lt"/>
              </a:rPr>
              <a:t>chắn cung AC và cung BM.</a:t>
            </a:r>
            <a:endParaRPr lang="en-US" sz="23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14186" y="19802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>Xét đường tròn (O) có hai đường kính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41100"/>
              </p:ext>
            </p:extLst>
          </p:nvPr>
        </p:nvGraphicFramePr>
        <p:xfrm>
          <a:off x="9335394" y="1999985"/>
          <a:ext cx="1274792" cy="33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177480" progId="Equation.DSMT4">
                  <p:embed/>
                </p:oleObj>
              </mc:Choice>
              <mc:Fallback>
                <p:oleObj name="Equation" r:id="rId3" imgW="749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5394" y="1999985"/>
                        <a:ext cx="1274792" cy="337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075585"/>
              </p:ext>
            </p:extLst>
          </p:nvPr>
        </p:nvGraphicFramePr>
        <p:xfrm>
          <a:off x="5335941" y="2407171"/>
          <a:ext cx="4476799" cy="43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16120" imgH="253800" progId="Equation.DSMT4">
                  <p:embed/>
                </p:oleObj>
              </mc:Choice>
              <mc:Fallback>
                <p:oleObj name="Equation" r:id="rId5" imgW="2616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41" y="2407171"/>
                        <a:ext cx="4476799" cy="438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78341"/>
              </p:ext>
            </p:extLst>
          </p:nvPr>
        </p:nvGraphicFramePr>
        <p:xfrm>
          <a:off x="5882229" y="2777621"/>
          <a:ext cx="874712" cy="44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241200" progId="Equation.DSMT4">
                  <p:embed/>
                </p:oleObj>
              </mc:Choice>
              <mc:Fallback>
                <p:oleObj name="Equation" r:id="rId7" imgW="431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229" y="2777621"/>
                        <a:ext cx="874712" cy="444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5118024" y="3531578"/>
            <a:ext cx="5358738" cy="814502"/>
            <a:chOff x="4016739" y="4115847"/>
            <a:chExt cx="5358738" cy="814502"/>
          </a:xfrm>
        </p:grpSpPr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3540612"/>
                </p:ext>
              </p:extLst>
            </p:nvPr>
          </p:nvGraphicFramePr>
          <p:xfrm>
            <a:off x="4016739" y="4258977"/>
            <a:ext cx="1416979" cy="484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74360" imgH="253800" progId="Equation.DSMT4">
                    <p:embed/>
                  </p:oleObj>
                </mc:Choice>
                <mc:Fallback>
                  <p:oleObj name="Equation" r:id="rId9" imgW="7743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6739" y="4258977"/>
                          <a:ext cx="1416979" cy="4847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517759"/>
                </p:ext>
              </p:extLst>
            </p:nvPr>
          </p:nvGraphicFramePr>
          <p:xfrm>
            <a:off x="5929629" y="4115847"/>
            <a:ext cx="801688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80880" imgH="228600" progId="Equation.DSMT4">
                    <p:embed/>
                  </p:oleObj>
                </mc:Choice>
                <mc:Fallback>
                  <p:oleObj name="Equation" r:id="rId11" imgW="380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9629" y="4115847"/>
                          <a:ext cx="801688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8815158"/>
                </p:ext>
              </p:extLst>
            </p:nvPr>
          </p:nvGraphicFramePr>
          <p:xfrm>
            <a:off x="7047229" y="4131722"/>
            <a:ext cx="6127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91960" imgH="215640" progId="Equation.DSMT4">
                    <p:embed/>
                  </p:oleObj>
                </mc:Choice>
                <mc:Fallback>
                  <p:oleObj name="Equation" r:id="rId13" imgW="2919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7229" y="4131722"/>
                          <a:ext cx="6127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5580898" y="4179238"/>
              <a:ext cx="636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sđ</a:t>
              </a:r>
              <a:endParaRPr lang="en-US" sz="2400" dirty="0"/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971153"/>
                </p:ext>
              </p:extLst>
            </p:nvPr>
          </p:nvGraphicFramePr>
          <p:xfrm>
            <a:off x="6384650" y="4665788"/>
            <a:ext cx="446311" cy="2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9680" imgH="190440" progId="Equation.DSMT4">
                    <p:embed/>
                  </p:oleObj>
                </mc:Choice>
                <mc:Fallback>
                  <p:oleObj name="Equation" r:id="rId15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4650" y="4665788"/>
                          <a:ext cx="446311" cy="264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Connector 64"/>
            <p:cNvCxnSpPr/>
            <p:nvPr/>
          </p:nvCxnSpPr>
          <p:spPr>
            <a:xfrm flipV="1">
              <a:off x="5610290" y="4577412"/>
              <a:ext cx="195449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685201" y="4179239"/>
              <a:ext cx="269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sđ</a:t>
              </a:r>
              <a:r>
                <a:rPr lang="en-US" sz="2400" dirty="0"/>
                <a:t>               (1)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5140142" y="4264467"/>
            <a:ext cx="7051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84829"/>
              </p:ext>
            </p:extLst>
          </p:nvPr>
        </p:nvGraphicFramePr>
        <p:xfrm>
          <a:off x="4382504" y="4219583"/>
          <a:ext cx="900113" cy="46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241200" progId="Equation.DSMT4">
                  <p:embed/>
                </p:oleObj>
              </mc:Choice>
              <mc:Fallback>
                <p:oleObj name="Equation" r:id="rId17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504" y="4219583"/>
                        <a:ext cx="900113" cy="461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4327394" y="4691993"/>
            <a:ext cx="6540163" cy="849920"/>
            <a:chOff x="3800683" y="4026741"/>
            <a:chExt cx="6540163" cy="84992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742746"/>
                </p:ext>
              </p:extLst>
            </p:nvPr>
          </p:nvGraphicFramePr>
          <p:xfrm>
            <a:off x="3800683" y="4053070"/>
            <a:ext cx="1658742" cy="823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939600" imgH="444240" progId="Equation.DSMT4">
                    <p:embed/>
                  </p:oleObj>
                </mc:Choice>
                <mc:Fallback>
                  <p:oleObj name="Equation" r:id="rId19" imgW="9396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0683" y="4053070"/>
                          <a:ext cx="1658742" cy="8235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3657652"/>
                </p:ext>
              </p:extLst>
            </p:nvPr>
          </p:nvGraphicFramePr>
          <p:xfrm>
            <a:off x="5685177" y="4157573"/>
            <a:ext cx="104140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95000" imgH="228600" progId="Equation.DSMT4">
                    <p:embed/>
                  </p:oleObj>
                </mc:Choice>
                <mc:Fallback>
                  <p:oleObj name="Equation" r:id="rId21" imgW="495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5177" y="4157573"/>
                          <a:ext cx="1041400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470823"/>
                </p:ext>
              </p:extLst>
            </p:nvPr>
          </p:nvGraphicFramePr>
          <p:xfrm>
            <a:off x="8188755" y="4026741"/>
            <a:ext cx="6127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91960" imgH="215640" progId="Equation.DSMT4">
                    <p:embed/>
                  </p:oleObj>
                </mc:Choice>
                <mc:Fallback>
                  <p:oleObj name="Equation" r:id="rId23" imgW="2919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8755" y="4026741"/>
                          <a:ext cx="612775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5407780" y="4216148"/>
              <a:ext cx="636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sđ</a:t>
              </a:r>
              <a:endParaRPr lang="en-US" sz="2400" dirty="0"/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212006"/>
                </p:ext>
              </p:extLst>
            </p:nvPr>
          </p:nvGraphicFramePr>
          <p:xfrm>
            <a:off x="7605498" y="4503770"/>
            <a:ext cx="446311" cy="2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39680" imgH="190440" progId="Equation.DSMT4">
                    <p:embed/>
                  </p:oleObj>
                </mc:Choice>
                <mc:Fallback>
                  <p:oleObj name="Equation" r:id="rId24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5498" y="4503770"/>
                          <a:ext cx="446311" cy="264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Connector 74"/>
            <p:cNvCxnSpPr/>
            <p:nvPr/>
          </p:nvCxnSpPr>
          <p:spPr>
            <a:xfrm flipV="1">
              <a:off x="6824631" y="4491599"/>
              <a:ext cx="1888182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846851" y="4089845"/>
              <a:ext cx="2493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sđ</a:t>
              </a:r>
              <a:r>
                <a:rPr lang="en-US" sz="2400" dirty="0"/>
                <a:t>                (2)</a:t>
              </a:r>
            </a:p>
          </p:txBody>
        </p:sp>
      </p:grpSp>
      <p:graphicFrame>
        <p:nvGraphicFramePr>
          <p:cNvPr id="7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64101"/>
              </p:ext>
            </p:extLst>
          </p:nvPr>
        </p:nvGraphicFramePr>
        <p:xfrm>
          <a:off x="7649017" y="4712497"/>
          <a:ext cx="746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55320" imgH="228600" progId="Equation.DSMT4">
                  <p:embed/>
                </p:oleObj>
              </mc:Choice>
              <mc:Fallback>
                <p:oleObj name="Equation" r:id="rId25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017" y="4712497"/>
                        <a:ext cx="746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312379" y="4755097"/>
            <a:ext cx="63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endParaRPr lang="en-US" sz="2400" dirty="0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16027"/>
              </p:ext>
            </p:extLst>
          </p:nvPr>
        </p:nvGraphicFramePr>
        <p:xfrm>
          <a:off x="4049601" y="5485200"/>
          <a:ext cx="28051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84200" imgH="279360" progId="Equation.DSMT4">
                  <p:embed/>
                </p:oleObj>
              </mc:Choice>
              <mc:Fallback>
                <p:oleObj name="Equation" r:id="rId27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601" y="5485200"/>
                        <a:ext cx="2805113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3927406" y="5971430"/>
            <a:ext cx="8264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(2), (3)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                  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 = EM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29417"/>
              </p:ext>
            </p:extLst>
          </p:nvPr>
        </p:nvGraphicFramePr>
        <p:xfrm>
          <a:off x="6561118" y="5972411"/>
          <a:ext cx="2033588" cy="42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02960" imgH="241200" progId="Equation.DSMT4">
                  <p:embed/>
                </p:oleObj>
              </mc:Choice>
              <mc:Fallback>
                <p:oleObj name="Equation" r:id="rId29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18" y="5972411"/>
                        <a:ext cx="2033588" cy="423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6718969" y="5519096"/>
            <a:ext cx="28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r>
              <a:rPr lang="en-US" sz="2400" dirty="0"/>
              <a:t>              </a:t>
            </a:r>
            <a:r>
              <a:rPr lang="en-US" sz="2400" dirty="0" err="1"/>
              <a:t>sđ</a:t>
            </a:r>
            <a:r>
              <a:rPr lang="en-US" sz="2400" dirty="0"/>
              <a:t>          (3)                 </a:t>
            </a: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998958"/>
              </p:ext>
            </p:extLst>
          </p:nvPr>
        </p:nvGraphicFramePr>
        <p:xfrm>
          <a:off x="7097779" y="5469823"/>
          <a:ext cx="952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69800" imgH="241200" progId="Equation.DSMT4">
                  <p:embed/>
                </p:oleObj>
              </mc:Choice>
              <mc:Fallback>
                <p:oleObj name="Equation" r:id="rId31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79" y="5469823"/>
                        <a:ext cx="952500" cy="439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0029"/>
              </p:ext>
            </p:extLst>
          </p:nvPr>
        </p:nvGraphicFramePr>
        <p:xfrm>
          <a:off x="8357303" y="5468725"/>
          <a:ext cx="6175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04560" imgH="241200" progId="Equation.DSMT4">
                  <p:embed/>
                </p:oleObj>
              </mc:Choice>
              <mc:Fallback>
                <p:oleObj name="Equation" r:id="rId33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7303" y="5468725"/>
                        <a:ext cx="617538" cy="439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7101524" y="1624441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BB0D3D69-3120-C446-1711-ECDAA3FA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69" y="92237"/>
            <a:ext cx="8847688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 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67" grpId="0"/>
      <p:bldP spid="78" grpId="0"/>
      <p:bldP spid="80" grpId="0"/>
      <p:bldP spid="8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00251" y="1027286"/>
            <a:ext cx="11650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= SD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615"/>
            <a:ext cx="4535075" cy="278350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8052820" y="1709338"/>
            <a:ext cx="1015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41525" y="2089930"/>
            <a:ext cx="4015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AD cắt (O) tại 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89103"/>
              </p:ext>
            </p:extLst>
          </p:nvPr>
        </p:nvGraphicFramePr>
        <p:xfrm>
          <a:off x="5867335" y="2469881"/>
          <a:ext cx="1184275" cy="44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35" y="2469881"/>
                        <a:ext cx="1184275" cy="44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7001520" y="2497003"/>
            <a:ext cx="5314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góc có đỉnh nằm bên trong đường tròn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324683" y="3016747"/>
            <a:ext cx="4554739" cy="813758"/>
            <a:chOff x="6624595" y="2905303"/>
            <a:chExt cx="4554739" cy="813758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614325"/>
                </p:ext>
              </p:extLst>
            </p:nvPr>
          </p:nvGraphicFramePr>
          <p:xfrm>
            <a:off x="6624595" y="3047467"/>
            <a:ext cx="146685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23600" imgH="253800" progId="Equation.DSMT4">
                    <p:embed/>
                  </p:oleObj>
                </mc:Choice>
                <mc:Fallback>
                  <p:oleObj name="Equation" r:id="rId5" imgW="7236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4595" y="3047467"/>
                          <a:ext cx="1466850" cy="5365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818187"/>
                </p:ext>
              </p:extLst>
            </p:nvPr>
          </p:nvGraphicFramePr>
          <p:xfrm>
            <a:off x="8548310" y="2905303"/>
            <a:ext cx="77470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68280" imgH="228600" progId="Equation.DSMT4">
                    <p:embed/>
                  </p:oleObj>
                </mc:Choice>
                <mc:Fallback>
                  <p:oleObj name="Equation" r:id="rId7" imgW="368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8310" y="2905303"/>
                          <a:ext cx="774700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028577"/>
                </p:ext>
              </p:extLst>
            </p:nvPr>
          </p:nvGraphicFramePr>
          <p:xfrm>
            <a:off x="9693275" y="2921000"/>
            <a:ext cx="5334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3800" imgH="215640" progId="Equation.DSMT4">
                    <p:embed/>
                  </p:oleObj>
                </mc:Choice>
                <mc:Fallback>
                  <p:oleObj name="Equation" r:id="rId9" imgW="2538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3275" y="2921000"/>
                          <a:ext cx="5334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8063929" y="2954302"/>
              <a:ext cx="636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sđ</a:t>
              </a:r>
              <a:endParaRPr lang="en-US" sz="2400" dirty="0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464295"/>
                </p:ext>
              </p:extLst>
            </p:nvPr>
          </p:nvGraphicFramePr>
          <p:xfrm>
            <a:off x="8990513" y="3454500"/>
            <a:ext cx="446311" cy="2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190440" progId="Equation.DSMT4">
                    <p:embed/>
                  </p:oleObj>
                </mc:Choice>
                <mc:Fallback>
                  <p:oleObj name="Equation" r:id="rId11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0513" y="3454500"/>
                          <a:ext cx="446311" cy="264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Connector 49"/>
            <p:cNvCxnSpPr/>
            <p:nvPr/>
          </p:nvCxnSpPr>
          <p:spPr>
            <a:xfrm flipV="1">
              <a:off x="8216153" y="3366124"/>
              <a:ext cx="1991750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9236472" y="2954303"/>
              <a:ext cx="194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sđ</a:t>
              </a:r>
              <a:r>
                <a:rPr lang="en-US" sz="2400" dirty="0"/>
                <a:t>            (1)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5924770" y="3953566"/>
            <a:ext cx="527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Góc SAD là góc tạo bởi tt SA và dây AE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21787"/>
              </p:ext>
            </p:extLst>
          </p:nvPr>
        </p:nvGraphicFramePr>
        <p:xfrm>
          <a:off x="5852560" y="4456766"/>
          <a:ext cx="18018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444240" progId="Equation.DSMT4">
                  <p:embed/>
                </p:oleObj>
              </mc:Choice>
              <mc:Fallback>
                <p:oleObj name="Equation" r:id="rId13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560" y="4456766"/>
                        <a:ext cx="1801813" cy="93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7580233" y="4705112"/>
            <a:ext cx="63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endParaRPr lang="en-US" sz="2400" dirty="0"/>
          </a:p>
        </p:txBody>
      </p:sp>
      <p:graphicFrame>
        <p:nvGraphicFramePr>
          <p:cNvPr id="8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26976"/>
              </p:ext>
            </p:extLst>
          </p:nvPr>
        </p:nvGraphicFramePr>
        <p:xfrm>
          <a:off x="7899400" y="4657725"/>
          <a:ext cx="990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215640" progId="Equation.DSMT4">
                  <p:embed/>
                </p:oleObj>
              </mc:Choice>
              <mc:Fallback>
                <p:oleObj name="Equation" r:id="rId15" imgW="469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657725"/>
                        <a:ext cx="990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12850"/>
              </p:ext>
            </p:extLst>
          </p:nvPr>
        </p:nvGraphicFramePr>
        <p:xfrm>
          <a:off x="9145124" y="4511318"/>
          <a:ext cx="747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215640" progId="Equation.DSMT4">
                  <p:embed/>
                </p:oleObj>
              </mc:Choice>
              <mc:Fallback>
                <p:oleObj name="Equation" r:id="rId17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124" y="4511318"/>
                        <a:ext cx="7477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000986"/>
              </p:ext>
            </p:extLst>
          </p:nvPr>
        </p:nvGraphicFramePr>
        <p:xfrm>
          <a:off x="10214153" y="4513194"/>
          <a:ext cx="5064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1200" imgH="215640" progId="Equation.DSMT4">
                  <p:embed/>
                </p:oleObj>
              </mc:Choice>
              <mc:Fallback>
                <p:oleObj name="Equation" r:id="rId19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153" y="4513194"/>
                        <a:ext cx="5064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9808448" y="4559243"/>
            <a:ext cx="214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r>
              <a:rPr lang="en-US" sz="2400" dirty="0"/>
              <a:t>            (2)</a:t>
            </a: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34362"/>
              </p:ext>
            </p:extLst>
          </p:nvPr>
        </p:nvGraphicFramePr>
        <p:xfrm>
          <a:off x="9573165" y="5071984"/>
          <a:ext cx="446311" cy="26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680" imgH="190440" progId="Equation.DSMT4">
                  <p:embed/>
                </p:oleObj>
              </mc:Choice>
              <mc:Fallback>
                <p:oleObj name="Equation" r:id="rId21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3165" y="5071984"/>
                        <a:ext cx="446311" cy="264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Connector 93"/>
          <p:cNvCxnSpPr/>
          <p:nvPr/>
        </p:nvCxnSpPr>
        <p:spPr>
          <a:xfrm flipV="1">
            <a:off x="8823808" y="4969833"/>
            <a:ext cx="193062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756758" y="4571541"/>
            <a:ext cx="63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2131417" y="5458674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378153"/>
              </p:ext>
            </p:extLst>
          </p:nvPr>
        </p:nvGraphicFramePr>
        <p:xfrm>
          <a:off x="2837790" y="5417487"/>
          <a:ext cx="4276725" cy="44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08160" imgH="253800" progId="Equation.DSMT4">
                  <p:embed/>
                </p:oleObj>
              </mc:Choice>
              <mc:Fallback>
                <p:oleObj name="Equation" r:id="rId22" imgW="2108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790" y="5417487"/>
                        <a:ext cx="4276725" cy="443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6974224" y="5458674"/>
            <a:ext cx="282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sđ</a:t>
            </a:r>
            <a:r>
              <a:rPr lang="en-US" sz="2400" dirty="0"/>
              <a:t>           </a:t>
            </a:r>
            <a:r>
              <a:rPr lang="en-US" sz="2400" dirty="0" err="1"/>
              <a:t>sđ</a:t>
            </a:r>
            <a:r>
              <a:rPr lang="en-US" sz="2400" dirty="0"/>
              <a:t>         (3)    </a:t>
            </a:r>
          </a:p>
        </p:txBody>
      </p:sp>
      <p:graphicFrame>
        <p:nvGraphicFramePr>
          <p:cNvPr id="9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78642"/>
              </p:ext>
            </p:extLst>
          </p:nvPr>
        </p:nvGraphicFramePr>
        <p:xfrm>
          <a:off x="7343364" y="5422238"/>
          <a:ext cx="773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215640" progId="Equation.DSMT4">
                  <p:embed/>
                </p:oleObj>
              </mc:Choice>
              <mc:Fallback>
                <p:oleObj name="Equation" r:id="rId24" imgW="36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364" y="5422238"/>
                        <a:ext cx="7731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58717"/>
              </p:ext>
            </p:extLst>
          </p:nvPr>
        </p:nvGraphicFramePr>
        <p:xfrm>
          <a:off x="8413272" y="5429496"/>
          <a:ext cx="5064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1200" imgH="228600" progId="Equation.DSMT4">
                  <p:embed/>
                </p:oleObj>
              </mc:Choice>
              <mc:Fallback>
                <p:oleObj name="Equation" r:id="rId26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272" y="5429496"/>
                        <a:ext cx="50641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2207823" y="6025899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(1), (2), (3) suy ra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65111"/>
              </p:ext>
            </p:extLst>
          </p:nvPr>
        </p:nvGraphicFramePr>
        <p:xfrm>
          <a:off x="4976153" y="5964957"/>
          <a:ext cx="32972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25400" imgH="253800" progId="Equation.DSMT4">
                  <p:embed/>
                </p:oleObj>
              </mc:Choice>
              <mc:Fallback>
                <p:oleObj name="Equation" r:id="rId28" imgW="1625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153" y="5964957"/>
                        <a:ext cx="3297237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/>
          <p:nvPr/>
        </p:nvSpPr>
        <p:spPr>
          <a:xfrm>
            <a:off x="8216838" y="6084485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tại 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22995"/>
              </p:ext>
            </p:extLst>
          </p:nvPr>
        </p:nvGraphicFramePr>
        <p:xfrm>
          <a:off x="9649505" y="6084485"/>
          <a:ext cx="1881859" cy="43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63280" imgH="190440" progId="Equation.DSMT4">
                  <p:embed/>
                </p:oleObj>
              </mc:Choice>
              <mc:Fallback>
                <p:oleObj name="Equation" r:id="rId30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9505" y="6084485"/>
                        <a:ext cx="1881859" cy="431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0">
            <a:extLst>
              <a:ext uri="{FF2B5EF4-FFF2-40B4-BE49-F238E27FC236}">
                <a16:creationId xmlns:a16="http://schemas.microsoft.com/office/drawing/2014/main" id="{FA1C6858-60E6-950A-1E72-541F87930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84" y="92237"/>
            <a:ext cx="8802806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/>
      <p:bldP spid="86" grpId="0"/>
      <p:bldP spid="88" grpId="0"/>
      <p:bldP spid="92" grpId="0"/>
      <p:bldP spid="95" grpId="0"/>
      <p:bldP spid="96" grpId="0"/>
      <p:bldP spid="98" grpId="0"/>
      <p:bldP spid="101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40" y="2239664"/>
            <a:ext cx="4881451" cy="3708400"/>
          </a:xfrm>
          <a:prstGeom prst="roundRect">
            <a:avLst/>
          </a:prstGeom>
          <a:ln w="57150" cmpd="thinThick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71440" y="784390"/>
            <a:ext cx="117522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(O),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AB (AD &lt; DB).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(O),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E. </a:t>
            </a:r>
            <a:r>
              <a:rPr lang="en-US" altLang="en-US" sz="2400" b="1" baseline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400" b="1" baseline="0" dirty="0">
                <a:latin typeface="Times New Roman" pitchFamily="18" charset="0"/>
                <a:cs typeface="Times New Roman" pitchFamily="18" charset="0"/>
              </a:rPr>
              <a:t> minh: AD.AB = AC.AE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7114403" y="154716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0" y="2605095"/>
            <a:ext cx="313372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86" y="2986095"/>
            <a:ext cx="2552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0" y="2605095"/>
            <a:ext cx="325755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3064" y="362215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9" name="Arc 18"/>
          <p:cNvSpPr/>
          <p:nvPr/>
        </p:nvSpPr>
        <p:spPr bwMode="auto">
          <a:xfrm>
            <a:off x="1996186" y="3731912"/>
            <a:ext cx="273050" cy="331787"/>
          </a:xfrm>
          <a:prstGeom prst="arc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 rot="15626664">
            <a:off x="3236023" y="4805062"/>
            <a:ext cx="422275" cy="244475"/>
          </a:xfrm>
          <a:prstGeom prst="arc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2684"/>
              </p:ext>
            </p:extLst>
          </p:nvPr>
        </p:nvGraphicFramePr>
        <p:xfrm>
          <a:off x="5969484" y="1983432"/>
          <a:ext cx="15224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228501" progId="Equation.DSMT4">
                  <p:embed/>
                </p:oleObj>
              </mc:Choice>
              <mc:Fallback>
                <p:oleObj name="Equation" r:id="rId5" imgW="77436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484" y="1983432"/>
                        <a:ext cx="15224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52891" y="2008832"/>
            <a:ext cx="554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                 (so le</a:t>
            </a:r>
            <a:r>
              <a:rPr lang="en-US" alt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7818"/>
              </p:ext>
            </p:extLst>
          </p:nvPr>
        </p:nvGraphicFramePr>
        <p:xfrm>
          <a:off x="5934604" y="2402532"/>
          <a:ext cx="14970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28501" progId="Equation.DSMT4">
                  <p:embed/>
                </p:oleObj>
              </mc:Choice>
              <mc:Fallback>
                <p:oleObj name="Equation" r:id="rId7" imgW="76166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604" y="2402532"/>
                        <a:ext cx="14970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10031" y="2426345"/>
            <a:ext cx="68166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AB)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18832"/>
              </p:ext>
            </p:extLst>
          </p:nvPr>
        </p:nvGraphicFramePr>
        <p:xfrm>
          <a:off x="5898995" y="3220072"/>
          <a:ext cx="19716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865" imgH="228501" progId="Equation.DSMT4">
                  <p:embed/>
                </p:oleObj>
              </mc:Choice>
              <mc:Fallback>
                <p:oleObj name="Equation" r:id="rId9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995" y="3220072"/>
                        <a:ext cx="19716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179327"/>
              </p:ext>
            </p:extLst>
          </p:nvPr>
        </p:nvGraphicFramePr>
        <p:xfrm>
          <a:off x="6072032" y="3812232"/>
          <a:ext cx="21209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032" imgH="177723" progId="Equation.DSMT4">
                  <p:embed/>
                </p:oleObj>
              </mc:Choice>
              <mc:Fallback>
                <p:oleObj name="Equation" r:id="rId11" imgW="107903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032" y="3812232"/>
                        <a:ext cx="21209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95140" y="3723024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      ta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98361"/>
              </p:ext>
            </p:extLst>
          </p:nvPr>
        </p:nvGraphicFramePr>
        <p:xfrm>
          <a:off x="6059332" y="4613920"/>
          <a:ext cx="25971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253890" progId="Equation.DSMT4">
                  <p:embed/>
                </p:oleObj>
              </mc:Choice>
              <mc:Fallback>
                <p:oleObj name="Equation" r:id="rId13" imgW="132022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332" y="4613920"/>
                        <a:ext cx="25971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34434"/>
              </p:ext>
            </p:extLst>
          </p:nvPr>
        </p:nvGraphicFramePr>
        <p:xfrm>
          <a:off x="6135532" y="4182120"/>
          <a:ext cx="11969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336" imgH="253890" progId="Equation.DSMT4">
                  <p:embed/>
                </p:oleObj>
              </mc:Choice>
              <mc:Fallback>
                <p:oleObj name="Equation" r:id="rId15" imgW="60933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532" y="4182120"/>
                        <a:ext cx="11969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12605"/>
              </p:ext>
            </p:extLst>
          </p:nvPr>
        </p:nvGraphicFramePr>
        <p:xfrm>
          <a:off x="6135532" y="5153670"/>
          <a:ext cx="20447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40948" imgH="177723" progId="Equation.DSMT4">
                  <p:embed/>
                </p:oleObj>
              </mc:Choice>
              <mc:Fallback>
                <p:oleObj name="Equation" r:id="rId17" imgW="104094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532" y="5153670"/>
                        <a:ext cx="20447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89432" y="5107632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⟹</a:t>
            </a:r>
            <a:r>
              <a:rPr lang="en-US" altLang="en-US" sz="240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    </a:t>
            </a:r>
            <a:r>
              <a:rPr lang="en-US" altLang="en-US" sz="2400" b="1" baseline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2400" baseline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</a:t>
            </a:r>
            <a:r>
              <a:rPr lang="en-US" altLang="en-US" sz="240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(g.g)</a:t>
            </a: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16232" b="18666"/>
          <a:stretch>
            <a:fillRect/>
          </a:stretch>
        </p:blipFill>
        <p:spPr bwMode="auto">
          <a:xfrm>
            <a:off x="7049932" y="5107632"/>
            <a:ext cx="263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71719"/>
              </p:ext>
            </p:extLst>
          </p:nvPr>
        </p:nvGraphicFramePr>
        <p:xfrm>
          <a:off x="5602132" y="5510857"/>
          <a:ext cx="16970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25" imgH="393529" progId="Equation.DSMT4">
                  <p:embed/>
                </p:oleObj>
              </mc:Choice>
              <mc:Fallback>
                <p:oleObj name="Equation" r:id="rId20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132" y="5510857"/>
                        <a:ext cx="169703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20791"/>
              </p:ext>
            </p:extLst>
          </p:nvPr>
        </p:nvGraphicFramePr>
        <p:xfrm>
          <a:off x="5589432" y="6343063"/>
          <a:ext cx="25193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82144" imgH="177723" progId="Equation.DSMT4">
                  <p:embed/>
                </p:oleObj>
              </mc:Choice>
              <mc:Fallback>
                <p:oleObj name="Equation" r:id="rId22" imgW="128214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432" y="6343063"/>
                        <a:ext cx="25193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0757" y="5717232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(tsđd)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6" y="4722000"/>
            <a:ext cx="2702072" cy="2026554"/>
          </a:xfrm>
          <a:prstGeom prst="rect">
            <a:avLst/>
          </a:prstGeom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92283D16-822C-6143-174A-B16D34703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86" y="92237"/>
            <a:ext cx="8607366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248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8" grpId="0"/>
      <p:bldP spid="12" grpId="0"/>
      <p:bldP spid="22" grpId="0"/>
      <p:bldP spid="24" grpId="0"/>
      <p:bldP spid="27" grpId="0"/>
      <p:bldP spid="3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686" y="730791"/>
            <a:ext cx="1075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điểm M nằm ngoài (O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vẽ 2 tiếp tuyến MA , MB của (O) . Vẽ MCD là cát tuyến của (O) ( C nằm giữa M và D ) 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Chứng minh : MA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MC .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15" y="1812882"/>
            <a:ext cx="105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Gọi H là giao điểm của MO và AB . Chứng minh : MO . MH = MC .MD  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051" y="2168566"/>
            <a:ext cx="1190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Gọi N là trung điểm CD. Chứng minh: 5 điểm O, N, A , M ,B cùng thuộc 1 đường tròn.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3" y="2877072"/>
            <a:ext cx="4382993" cy="2841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42" y="2551546"/>
            <a:ext cx="4293358" cy="42933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38782" y="3624402"/>
            <a:ext cx="3043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vẽ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vở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nhé</a:t>
            </a:r>
            <a:r>
              <a:rPr lang="en-US" sz="32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F57BDFE9-2AAA-BF2D-F74F-C01868CC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84" y="92237"/>
            <a:ext cx="8802806" cy="5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CHUYÊN ĐỀ: CÁC LOẠI GÓC VỚI ĐƯỜNG TRÒN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1090</Words>
  <Application>Microsoft Office PowerPoint</Application>
  <PresentationFormat>Widescreen</PresentationFormat>
  <Paragraphs>163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.VnTime</vt:lpstr>
      <vt:lpstr>Arial</vt:lpstr>
      <vt:lpstr>Calibri</vt:lpstr>
      <vt:lpstr>Cambria Math</vt:lpstr>
      <vt:lpstr>Tahoma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thispc</dc:creator>
  <cp:lastModifiedBy>Administrator</cp:lastModifiedBy>
  <cp:revision>279</cp:revision>
  <dcterms:created xsi:type="dcterms:W3CDTF">2020-04-22T04:38:50Z</dcterms:created>
  <dcterms:modified xsi:type="dcterms:W3CDTF">2024-02-21T22:43:32Z</dcterms:modified>
</cp:coreProperties>
</file>